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sci.com.au/science/medicine/tiny-sophisticated-human-brain-grown-in-a-dish-,408232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quora.com/What-is-the-difference-between-a-binary-image-and-a-gray-scale-image" TargetMode="External"/><Relationship Id="rId4" Type="http://schemas.openxmlformats.org/officeDocument/2006/relationships/hyperlink" Target="https://uge-one.com/photo-diode-bp333.html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0b440fd4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0b440fd4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1887edbeb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1887edbeb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0b440fd4c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0b440fd4c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specifying some single thing from a large set of possibilities gives a lot of information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0b440fd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0b440fd4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 image source: Oizumi 2014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1887edbeb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1887edbeb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0b440fd4c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0b440fd4c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0b440fd4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0b440fd4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example, if A could hold the concept of a mouth, B could hold the concept of eyes, and AB together is the concept of a face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0d8ca214a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0d8ca214a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mechanism has its effects on the system (constrained repertoire)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0d8ca214a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0d8ca214a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0b440fd4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0b440fd4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principle you have the capability of experiencing a subset of your experience, but you don’t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also experience more, like your heartbeat which is always within you, but you don’t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b440fd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b440fd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0b440fd4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0b440fd4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axioms, esp. integration and information for each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sources: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https://www.popsci.com.au/science/medicine/tiny-sophisticated-human-brain-grown-in-a-dish-,408232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https://uge-one.com/photo-diode-bp333.html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https://www.quora.com/What-is-the-difference-between-a-binary-image-and-a-gray-scale-image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0b440fd4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0b440fd4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to link to here - we want to create a measure, existence, composition, exclusion are more descriptive, information and integration are quantifiable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0b440fd4c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0b440fd4c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15004c7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15004c7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0b440fd4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0b440fd4c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0b440fd4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0b440fd4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0d8ca214a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0d8ca214a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find the integrated information of each mechanism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Top-down view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1887edbe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1887edbe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from the side, y extends into the screen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ABCD is unique contribution (information) above and beyond ABC, ABD, etc.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1887edbe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1887edbeb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from the side, y extends into the screen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ABCD is unique contribution (information) above and beyond ABC, ABD, etc.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0fd922c22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0fd922c22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Phi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b440fd4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0b440fd4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background slide - why IIT?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0fd922c2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0fd922c2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Phi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0d8ca214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0d8ca214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Small phi of each is change in phi after cutting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Tau = 24 ms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0b440fd4c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0b440fd4c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0d8ca214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0d8ca214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 2v3v4 channels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Tau = 4ms (step over 4 samples, not averaging over 4 samples)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0d8ca214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0d8ca214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0d8ca214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0d8ca214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0b440fd4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40b440fd4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Border of conscious substrate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0d8ca214a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0d8ca214a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Temporal grain of consciousness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0b440fd4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40b440fd4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Temporal grain of consciousness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0b440fd4c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0b440fd4c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Temporal grain of consciousness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15004c7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15004c7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http://www.scholarpedia.org/article/Integrated_information_theory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0b440fd4c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0b440fd4c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Temporal grain of consciousness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0d8ca214a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0d8ca214a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0d8ca214a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0d8ca214a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0d8ca214a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0d8ca214a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0b440fd4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0b440fd4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Physical existence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1887edbe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1887edbeb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Intrinsic existence (consciousness)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0b440fd4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0b440fd4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17d5e582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17d5e582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Mechanism has to exist intrinsically (for the system)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Mechanism information - red flower, as opposed blue flower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information - flowers on a tree, as opposed to in a vase, or as opposed to the sky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Haun et al., 2017, http://www.eneuro.org/content/early/2017/09/19/ENEURO.0085-17.2017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0b440fd4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0b440fd4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Measuring integrated information in the fly brain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Angus Leung 2018-09-12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3879350" y="3909900"/>
            <a:ext cx="13737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information</a:t>
            </a:r>
            <a:endParaRPr/>
          </a:p>
        </p:txBody>
      </p:sp>
      <p:grpSp>
        <p:nvGrpSpPr>
          <p:cNvPr id="126" name="Google Shape;126;p22"/>
          <p:cNvGrpSpPr/>
          <p:nvPr/>
        </p:nvGrpSpPr>
        <p:grpSpPr>
          <a:xfrm>
            <a:off x="2321475" y="1790988"/>
            <a:ext cx="1227000" cy="1713925"/>
            <a:chOff x="2397675" y="1714788"/>
            <a:chExt cx="1227000" cy="1713925"/>
          </a:xfrm>
        </p:grpSpPr>
        <p:sp>
          <p:nvSpPr>
            <p:cNvPr id="127" name="Google Shape;127;p22"/>
            <p:cNvSpPr/>
            <p:nvPr/>
          </p:nvSpPr>
          <p:spPr>
            <a:xfrm>
              <a:off x="2724075" y="1714788"/>
              <a:ext cx="574200" cy="572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2724075" y="2856013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  <p:cxnSp>
          <p:nvCxnSpPr>
            <p:cNvPr id="129" name="Google Shape;129;p22"/>
            <p:cNvCxnSpPr>
              <a:stCxn id="127" idx="3"/>
              <a:endCxn id="128" idx="1"/>
            </p:cNvCxnSpPr>
            <p:nvPr/>
          </p:nvCxnSpPr>
          <p:spPr>
            <a:xfrm>
              <a:off x="2808165" y="2203618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0" name="Google Shape;130;p22"/>
            <p:cNvCxnSpPr>
              <a:stCxn id="128" idx="7"/>
              <a:endCxn id="127" idx="5"/>
            </p:cNvCxnSpPr>
            <p:nvPr/>
          </p:nvCxnSpPr>
          <p:spPr>
            <a:xfrm rot="10800000">
              <a:off x="3214185" y="2203682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1" name="Google Shape;131;p22"/>
            <p:cNvSpPr txBox="1"/>
            <p:nvPr/>
          </p:nvSpPr>
          <p:spPr>
            <a:xfrm>
              <a:off x="2397675" y="2375975"/>
              <a:ext cx="3264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?</a:t>
              </a:r>
              <a:endParaRPr/>
            </a:p>
          </p:txBody>
        </p:sp>
        <p:sp>
          <p:nvSpPr>
            <p:cNvPr id="132" name="Google Shape;132;p22"/>
            <p:cNvSpPr txBox="1"/>
            <p:nvPr/>
          </p:nvSpPr>
          <p:spPr>
            <a:xfrm>
              <a:off x="3298275" y="2376000"/>
              <a:ext cx="3264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?</a:t>
              </a:r>
              <a:endParaRPr/>
            </a:p>
          </p:txBody>
        </p:sp>
      </p:grpSp>
      <p:sp>
        <p:nvSpPr>
          <p:cNvPr id="133" name="Google Shape;133;p22"/>
          <p:cNvSpPr txBox="1"/>
          <p:nvPr/>
        </p:nvSpPr>
        <p:spPr>
          <a:xfrm>
            <a:off x="2791375" y="1297263"/>
            <a:ext cx="670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650" y="1867200"/>
            <a:ext cx="1994300" cy="191593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991775" y="1297263"/>
            <a:ext cx="670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t+1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650" y="1867200"/>
            <a:ext cx="1994300" cy="191453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</a:t>
            </a:r>
            <a:endParaRPr/>
          </a:p>
        </p:txBody>
      </p:sp>
      <p:grpSp>
        <p:nvGrpSpPr>
          <p:cNvPr id="142" name="Google Shape;142;p23"/>
          <p:cNvGrpSpPr/>
          <p:nvPr/>
        </p:nvGrpSpPr>
        <p:grpSpPr>
          <a:xfrm>
            <a:off x="1977825" y="1790988"/>
            <a:ext cx="1914450" cy="1713925"/>
            <a:chOff x="2054025" y="1714788"/>
            <a:chExt cx="1914450" cy="1713925"/>
          </a:xfrm>
        </p:grpSpPr>
        <p:sp>
          <p:nvSpPr>
            <p:cNvPr id="143" name="Google Shape;143;p23"/>
            <p:cNvSpPr/>
            <p:nvPr/>
          </p:nvSpPr>
          <p:spPr>
            <a:xfrm>
              <a:off x="2724075" y="1714788"/>
              <a:ext cx="574200" cy="572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2724075" y="2856013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  <p:cxnSp>
          <p:nvCxnSpPr>
            <p:cNvPr id="145" name="Google Shape;145;p23"/>
            <p:cNvCxnSpPr>
              <a:stCxn id="143" idx="3"/>
              <a:endCxn id="144" idx="1"/>
            </p:cNvCxnSpPr>
            <p:nvPr/>
          </p:nvCxnSpPr>
          <p:spPr>
            <a:xfrm>
              <a:off x="2808165" y="2203618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6" name="Google Shape;146;p23"/>
            <p:cNvCxnSpPr>
              <a:stCxn id="144" idx="7"/>
              <a:endCxn id="143" idx="5"/>
            </p:cNvCxnSpPr>
            <p:nvPr/>
          </p:nvCxnSpPr>
          <p:spPr>
            <a:xfrm rot="10800000">
              <a:off x="3214185" y="2203682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7" name="Google Shape;147;p23"/>
            <p:cNvSpPr txBox="1"/>
            <p:nvPr/>
          </p:nvSpPr>
          <p:spPr>
            <a:xfrm>
              <a:off x="2054025" y="2375975"/>
              <a:ext cx="6702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copy</a:t>
              </a:r>
              <a:endParaRPr/>
            </a:p>
          </p:txBody>
        </p:sp>
        <p:sp>
          <p:nvSpPr>
            <p:cNvPr id="148" name="Google Shape;148;p23"/>
            <p:cNvSpPr txBox="1"/>
            <p:nvPr/>
          </p:nvSpPr>
          <p:spPr>
            <a:xfrm>
              <a:off x="3298275" y="2376000"/>
              <a:ext cx="6702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copy</a:t>
              </a:r>
              <a:endParaRPr/>
            </a:p>
          </p:txBody>
        </p:sp>
      </p:grpSp>
      <p:sp>
        <p:nvSpPr>
          <p:cNvPr id="149" name="Google Shape;149;p23"/>
          <p:cNvSpPr txBox="1"/>
          <p:nvPr/>
        </p:nvSpPr>
        <p:spPr>
          <a:xfrm>
            <a:off x="2791375" y="1297263"/>
            <a:ext cx="670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5991775" y="1297263"/>
            <a:ext cx="670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t+1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757175" y="1157500"/>
            <a:ext cx="429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Information = change/reduction in uncertainty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4"/>
          <p:cNvCxnSpPr>
            <a:stCxn id="158" idx="3"/>
            <a:endCxn id="159" idx="1"/>
          </p:cNvCxnSpPr>
          <p:nvPr/>
        </p:nvCxnSpPr>
        <p:spPr>
          <a:xfrm>
            <a:off x="3798413" y="2853963"/>
            <a:ext cx="14826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24"/>
          <p:cNvSpPr txBox="1"/>
          <p:nvPr/>
        </p:nvSpPr>
        <p:spPr>
          <a:xfrm>
            <a:off x="3958700" y="2456300"/>
            <a:ext cx="11619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050" y="1997455"/>
            <a:ext cx="1915004" cy="177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400" y="2052350"/>
            <a:ext cx="1734425" cy="16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Integration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l="19478" t="59566" r="56622"/>
          <a:stretch/>
        </p:blipFill>
        <p:spPr>
          <a:xfrm>
            <a:off x="1244300" y="1524275"/>
            <a:ext cx="2714024" cy="294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5"/>
          <p:cNvGrpSpPr/>
          <p:nvPr/>
        </p:nvGrpSpPr>
        <p:grpSpPr>
          <a:xfrm>
            <a:off x="5427650" y="2677650"/>
            <a:ext cx="2868500" cy="2061500"/>
            <a:chOff x="3645675" y="405075"/>
            <a:chExt cx="2868500" cy="2061500"/>
          </a:xfrm>
        </p:grpSpPr>
        <p:pic>
          <p:nvPicPr>
            <p:cNvPr id="170" name="Google Shape;170;p25"/>
            <p:cNvPicPr preferRelativeResize="0"/>
            <p:nvPr/>
          </p:nvPicPr>
          <p:blipFill rotWithShape="1">
            <a:blip r:embed="rId4">
              <a:alphaModFix/>
            </a:blip>
            <a:srcRect l="4690" t="5829" r="49854"/>
            <a:stretch/>
          </p:blipFill>
          <p:spPr>
            <a:xfrm>
              <a:off x="3730475" y="445025"/>
              <a:ext cx="2642401" cy="2021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5"/>
            <p:cNvSpPr/>
            <p:nvPr/>
          </p:nvSpPr>
          <p:spPr>
            <a:xfrm>
              <a:off x="3645675" y="405075"/>
              <a:ext cx="268500" cy="28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6245675" y="405075"/>
              <a:ext cx="268500" cy="28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25"/>
          <p:cNvGrpSpPr/>
          <p:nvPr/>
        </p:nvGrpSpPr>
        <p:grpSpPr>
          <a:xfrm>
            <a:off x="5298213" y="296750"/>
            <a:ext cx="2788277" cy="2146750"/>
            <a:chOff x="5762225" y="2571750"/>
            <a:chExt cx="2788277" cy="2146750"/>
          </a:xfrm>
        </p:grpSpPr>
        <p:pic>
          <p:nvPicPr>
            <p:cNvPr id="174" name="Google Shape;174;p25"/>
            <p:cNvPicPr preferRelativeResize="0"/>
            <p:nvPr/>
          </p:nvPicPr>
          <p:blipFill rotWithShape="1">
            <a:blip r:embed="rId4">
              <a:alphaModFix/>
            </a:blip>
            <a:srcRect l="54547"/>
            <a:stretch/>
          </p:blipFill>
          <p:spPr>
            <a:xfrm>
              <a:off x="5908101" y="2571750"/>
              <a:ext cx="2642401" cy="214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5"/>
            <p:cNvSpPr/>
            <p:nvPr/>
          </p:nvSpPr>
          <p:spPr>
            <a:xfrm>
              <a:off x="5762225" y="2677050"/>
              <a:ext cx="268500" cy="28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Integrated information</a:t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7704100" y="2671288"/>
            <a:ext cx="5613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???</a:t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350" y="2098238"/>
            <a:ext cx="1734425" cy="1665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6"/>
          <p:cNvGrpSpPr/>
          <p:nvPr/>
        </p:nvGrpSpPr>
        <p:grpSpPr>
          <a:xfrm>
            <a:off x="204075" y="2049375"/>
            <a:ext cx="1626275" cy="1713925"/>
            <a:chOff x="2258100" y="1714788"/>
            <a:chExt cx="1626275" cy="1713925"/>
          </a:xfrm>
        </p:grpSpPr>
        <p:sp>
          <p:nvSpPr>
            <p:cNvPr id="184" name="Google Shape;184;p26"/>
            <p:cNvSpPr/>
            <p:nvPr/>
          </p:nvSpPr>
          <p:spPr>
            <a:xfrm>
              <a:off x="2724075" y="1714788"/>
              <a:ext cx="574200" cy="572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2724075" y="2856013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  <p:cxnSp>
          <p:nvCxnSpPr>
            <p:cNvPr id="186" name="Google Shape;186;p26"/>
            <p:cNvCxnSpPr>
              <a:stCxn id="184" idx="3"/>
              <a:endCxn id="185" idx="1"/>
            </p:cNvCxnSpPr>
            <p:nvPr/>
          </p:nvCxnSpPr>
          <p:spPr>
            <a:xfrm>
              <a:off x="2808165" y="2203618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7" name="Google Shape;187;p26"/>
            <p:cNvCxnSpPr>
              <a:stCxn id="185" idx="7"/>
              <a:endCxn id="184" idx="5"/>
            </p:cNvCxnSpPr>
            <p:nvPr/>
          </p:nvCxnSpPr>
          <p:spPr>
            <a:xfrm rot="10800000">
              <a:off x="3214185" y="2203682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8" name="Google Shape;188;p26"/>
            <p:cNvSpPr txBox="1"/>
            <p:nvPr/>
          </p:nvSpPr>
          <p:spPr>
            <a:xfrm>
              <a:off x="2258100" y="2376000"/>
              <a:ext cx="6702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copy</a:t>
              </a:r>
              <a:endParaRPr/>
            </a:p>
          </p:txBody>
        </p:sp>
        <p:sp>
          <p:nvSpPr>
            <p:cNvPr id="189" name="Google Shape;189;p26"/>
            <p:cNvSpPr txBox="1"/>
            <p:nvPr/>
          </p:nvSpPr>
          <p:spPr>
            <a:xfrm>
              <a:off x="3214175" y="2375988"/>
              <a:ext cx="6702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copy</a:t>
              </a:r>
              <a:endParaRPr/>
            </a:p>
          </p:txBody>
        </p:sp>
      </p:grpSp>
      <p:grpSp>
        <p:nvGrpSpPr>
          <p:cNvPr id="190" name="Google Shape;190;p26"/>
          <p:cNvGrpSpPr/>
          <p:nvPr/>
        </p:nvGrpSpPr>
        <p:grpSpPr>
          <a:xfrm>
            <a:off x="5200400" y="2049363"/>
            <a:ext cx="1741800" cy="1713925"/>
            <a:chOff x="5200400" y="2049363"/>
            <a:chExt cx="1741800" cy="1713925"/>
          </a:xfrm>
        </p:grpSpPr>
        <p:grpSp>
          <p:nvGrpSpPr>
            <p:cNvPr id="191" name="Google Shape;191;p26"/>
            <p:cNvGrpSpPr/>
            <p:nvPr/>
          </p:nvGrpSpPr>
          <p:grpSpPr>
            <a:xfrm>
              <a:off x="5418200" y="2049363"/>
              <a:ext cx="1083600" cy="1713925"/>
              <a:chOff x="4673475" y="1793113"/>
              <a:chExt cx="1083600" cy="1713925"/>
            </a:xfrm>
          </p:grpSpPr>
          <p:sp>
            <p:nvSpPr>
              <p:cNvPr id="192" name="Google Shape;192;p26"/>
              <p:cNvSpPr/>
              <p:nvPr/>
            </p:nvSpPr>
            <p:spPr>
              <a:xfrm>
                <a:off x="4898400" y="1793113"/>
                <a:ext cx="574200" cy="5727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A</a:t>
                </a:r>
                <a:endParaRPr/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>
                <a:off x="4898400" y="2934338"/>
                <a:ext cx="574200" cy="5727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B</a:t>
                </a:r>
                <a:endParaRPr/>
              </a:p>
            </p:txBody>
          </p:sp>
          <p:cxnSp>
            <p:nvCxnSpPr>
              <p:cNvPr id="194" name="Google Shape;194;p26"/>
              <p:cNvCxnSpPr>
                <a:stCxn id="192" idx="3"/>
                <a:endCxn id="193" idx="1"/>
              </p:cNvCxnSpPr>
              <p:nvPr/>
            </p:nvCxnSpPr>
            <p:spPr>
              <a:xfrm>
                <a:off x="4982490" y="2281943"/>
                <a:ext cx="0" cy="73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5" name="Google Shape;195;p26"/>
              <p:cNvCxnSpPr>
                <a:stCxn id="193" idx="7"/>
                <a:endCxn id="192" idx="5"/>
              </p:cNvCxnSpPr>
              <p:nvPr/>
            </p:nvCxnSpPr>
            <p:spPr>
              <a:xfrm rot="10800000">
                <a:off x="5388510" y="2282007"/>
                <a:ext cx="0" cy="73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6" name="Google Shape;196;p26"/>
              <p:cNvCxnSpPr/>
              <p:nvPr/>
            </p:nvCxnSpPr>
            <p:spPr>
              <a:xfrm flipH="1">
                <a:off x="4673475" y="2593500"/>
                <a:ext cx="1083600" cy="3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7" name="Google Shape;197;p26"/>
            <p:cNvSpPr txBox="1"/>
            <p:nvPr/>
          </p:nvSpPr>
          <p:spPr>
            <a:xfrm>
              <a:off x="5200400" y="2682375"/>
              <a:ext cx="4464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?</a:t>
              </a:r>
              <a:endParaRPr/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6495800" y="2682375"/>
              <a:ext cx="4464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?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Integrated Information</a:t>
            </a:r>
            <a:endParaRPr/>
          </a:p>
        </p:txBody>
      </p:sp>
      <p:grpSp>
        <p:nvGrpSpPr>
          <p:cNvPr id="204" name="Google Shape;204;p27"/>
          <p:cNvGrpSpPr/>
          <p:nvPr/>
        </p:nvGrpSpPr>
        <p:grpSpPr>
          <a:xfrm>
            <a:off x="4221375" y="2049388"/>
            <a:ext cx="1083600" cy="1713925"/>
            <a:chOff x="4673475" y="1793113"/>
            <a:chExt cx="1083600" cy="1713925"/>
          </a:xfrm>
        </p:grpSpPr>
        <p:sp>
          <p:nvSpPr>
            <p:cNvPr id="205" name="Google Shape;205;p27"/>
            <p:cNvSpPr/>
            <p:nvPr/>
          </p:nvSpPr>
          <p:spPr>
            <a:xfrm>
              <a:off x="4898400" y="1793113"/>
              <a:ext cx="574200" cy="572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4898400" y="2934338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  <p:cxnSp>
          <p:nvCxnSpPr>
            <p:cNvPr id="207" name="Google Shape;207;p27"/>
            <p:cNvCxnSpPr>
              <a:stCxn id="205" idx="3"/>
              <a:endCxn id="206" idx="1"/>
            </p:cNvCxnSpPr>
            <p:nvPr/>
          </p:nvCxnSpPr>
          <p:spPr>
            <a:xfrm>
              <a:off x="4982490" y="2281943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" name="Google Shape;208;p27"/>
            <p:cNvCxnSpPr>
              <a:stCxn id="206" idx="7"/>
              <a:endCxn id="205" idx="5"/>
            </p:cNvCxnSpPr>
            <p:nvPr/>
          </p:nvCxnSpPr>
          <p:spPr>
            <a:xfrm rot="10800000">
              <a:off x="5388510" y="2282007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9" name="Google Shape;209;p27"/>
            <p:cNvCxnSpPr/>
            <p:nvPr/>
          </p:nvCxnSpPr>
          <p:spPr>
            <a:xfrm flipH="1">
              <a:off x="4673475" y="2593500"/>
              <a:ext cx="1083600" cy="3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0" name="Google Shape;210;p27"/>
          <p:cNvGrpSpPr/>
          <p:nvPr/>
        </p:nvGrpSpPr>
        <p:grpSpPr>
          <a:xfrm>
            <a:off x="116125" y="2049375"/>
            <a:ext cx="900600" cy="1713925"/>
            <a:chOff x="2397675" y="1714788"/>
            <a:chExt cx="900600" cy="1713925"/>
          </a:xfrm>
        </p:grpSpPr>
        <p:sp>
          <p:nvSpPr>
            <p:cNvPr id="211" name="Google Shape;211;p27"/>
            <p:cNvSpPr/>
            <p:nvPr/>
          </p:nvSpPr>
          <p:spPr>
            <a:xfrm>
              <a:off x="2724075" y="1714788"/>
              <a:ext cx="574200" cy="572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724075" y="2856013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  <p:cxnSp>
          <p:nvCxnSpPr>
            <p:cNvPr id="213" name="Google Shape;213;p27"/>
            <p:cNvCxnSpPr>
              <a:stCxn id="211" idx="3"/>
              <a:endCxn id="212" idx="1"/>
            </p:cNvCxnSpPr>
            <p:nvPr/>
          </p:nvCxnSpPr>
          <p:spPr>
            <a:xfrm>
              <a:off x="2808165" y="2203618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4" name="Google Shape;214;p27"/>
            <p:cNvCxnSpPr>
              <a:stCxn id="212" idx="7"/>
              <a:endCxn id="211" idx="5"/>
            </p:cNvCxnSpPr>
            <p:nvPr/>
          </p:nvCxnSpPr>
          <p:spPr>
            <a:xfrm rot="10800000">
              <a:off x="3214185" y="2203682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5" name="Google Shape;215;p27"/>
            <p:cNvSpPr txBox="1"/>
            <p:nvPr/>
          </p:nvSpPr>
          <p:spPr>
            <a:xfrm>
              <a:off x="2397675" y="2375975"/>
              <a:ext cx="3264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" name="Google Shape;216;p27"/>
          <p:cNvCxnSpPr/>
          <p:nvPr/>
        </p:nvCxnSpPr>
        <p:spPr>
          <a:xfrm rot="10800000" flipH="1">
            <a:off x="5445650" y="2012125"/>
            <a:ext cx="1284300" cy="7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7"/>
          <p:cNvCxnSpPr/>
          <p:nvPr/>
        </p:nvCxnSpPr>
        <p:spPr>
          <a:xfrm>
            <a:off x="5425050" y="2939150"/>
            <a:ext cx="1201800" cy="83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27"/>
          <p:cNvSpPr txBox="1"/>
          <p:nvPr/>
        </p:nvSpPr>
        <p:spPr>
          <a:xfrm rot="-1777675">
            <a:off x="5241580" y="1910203"/>
            <a:ext cx="1476438" cy="43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integrated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 rot="2110739">
            <a:off x="5159151" y="3361667"/>
            <a:ext cx="1476223" cy="43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Integrated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5454300" y="949150"/>
            <a:ext cx="885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φ = 0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454300" y="4286400"/>
            <a:ext cx="885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φ &gt; 0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921" y="3238309"/>
            <a:ext cx="1892707" cy="175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800" y="2073838"/>
            <a:ext cx="1734425" cy="16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613" y="804675"/>
            <a:ext cx="1734425" cy="16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/>
        </p:nvSpPr>
        <p:spPr>
          <a:xfrm>
            <a:off x="3114500" y="1687200"/>
            <a:ext cx="721200" cy="685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484475" y="1828050"/>
            <a:ext cx="721200" cy="1507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Composition</a:t>
            </a:r>
            <a:endParaRPr/>
          </a:p>
        </p:txBody>
      </p:sp>
      <p:grpSp>
        <p:nvGrpSpPr>
          <p:cNvPr id="232" name="Google Shape;232;p28"/>
          <p:cNvGrpSpPr/>
          <p:nvPr/>
        </p:nvGrpSpPr>
        <p:grpSpPr>
          <a:xfrm>
            <a:off x="4173225" y="1402175"/>
            <a:ext cx="574200" cy="1256725"/>
            <a:chOff x="7023350" y="1157525"/>
            <a:chExt cx="574200" cy="1256725"/>
          </a:xfrm>
        </p:grpSpPr>
        <p:sp>
          <p:nvSpPr>
            <p:cNvPr id="233" name="Google Shape;233;p28"/>
            <p:cNvSpPr/>
            <p:nvPr/>
          </p:nvSpPr>
          <p:spPr>
            <a:xfrm>
              <a:off x="7023350" y="11575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7023350" y="18415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sp>
        <p:nvSpPr>
          <p:cNvPr id="235" name="Google Shape;235;p28"/>
          <p:cNvSpPr/>
          <p:nvPr/>
        </p:nvSpPr>
        <p:spPr>
          <a:xfrm>
            <a:off x="3194125" y="1744175"/>
            <a:ext cx="574200" cy="572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</a:t>
            </a:r>
            <a:endParaRPr/>
          </a:p>
        </p:txBody>
      </p:sp>
      <p:grpSp>
        <p:nvGrpSpPr>
          <p:cNvPr id="236" name="Google Shape;236;p28"/>
          <p:cNvGrpSpPr/>
          <p:nvPr/>
        </p:nvGrpSpPr>
        <p:grpSpPr>
          <a:xfrm>
            <a:off x="4120650" y="3200088"/>
            <a:ext cx="574200" cy="1256725"/>
            <a:chOff x="7023350" y="1157525"/>
            <a:chExt cx="574200" cy="1256725"/>
          </a:xfrm>
        </p:grpSpPr>
        <p:sp>
          <p:nvSpPr>
            <p:cNvPr id="237" name="Google Shape;237;p28"/>
            <p:cNvSpPr/>
            <p:nvPr/>
          </p:nvSpPr>
          <p:spPr>
            <a:xfrm>
              <a:off x="7023350" y="11575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7023350" y="18415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sp>
        <p:nvSpPr>
          <p:cNvPr id="239" name="Google Shape;239;p28"/>
          <p:cNvSpPr/>
          <p:nvPr/>
        </p:nvSpPr>
        <p:spPr>
          <a:xfrm>
            <a:off x="3141550" y="3542088"/>
            <a:ext cx="5742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B</a:t>
            </a:r>
            <a:endParaRPr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1748338" y="1943375"/>
            <a:ext cx="574200" cy="1256725"/>
            <a:chOff x="7023350" y="1157525"/>
            <a:chExt cx="574200" cy="1256725"/>
          </a:xfrm>
        </p:grpSpPr>
        <p:sp>
          <p:nvSpPr>
            <p:cNvPr id="241" name="Google Shape;241;p28"/>
            <p:cNvSpPr/>
            <p:nvPr/>
          </p:nvSpPr>
          <p:spPr>
            <a:xfrm>
              <a:off x="7023350" y="11575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7023350" y="18415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grpSp>
        <p:nvGrpSpPr>
          <p:cNvPr id="243" name="Google Shape;243;p28"/>
          <p:cNvGrpSpPr/>
          <p:nvPr/>
        </p:nvGrpSpPr>
        <p:grpSpPr>
          <a:xfrm>
            <a:off x="557963" y="1943375"/>
            <a:ext cx="574200" cy="1256725"/>
            <a:chOff x="6213975" y="1005125"/>
            <a:chExt cx="574200" cy="1256725"/>
          </a:xfrm>
        </p:grpSpPr>
        <p:sp>
          <p:nvSpPr>
            <p:cNvPr id="244" name="Google Shape;244;p28"/>
            <p:cNvSpPr/>
            <p:nvPr/>
          </p:nvSpPr>
          <p:spPr>
            <a:xfrm>
              <a:off x="6213975" y="1005125"/>
              <a:ext cx="574200" cy="572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6213975" y="16891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cxnSp>
        <p:nvCxnSpPr>
          <p:cNvPr id="246" name="Google Shape;246;p28"/>
          <p:cNvCxnSpPr>
            <a:stCxn id="235" idx="7"/>
            <a:endCxn id="233" idx="2"/>
          </p:cNvCxnSpPr>
          <p:nvPr/>
        </p:nvCxnSpPr>
        <p:spPr>
          <a:xfrm rot="10800000" flipH="1">
            <a:off x="3684235" y="1688545"/>
            <a:ext cx="4890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" name="Google Shape;247;p28"/>
          <p:cNvCxnSpPr>
            <a:stCxn id="235" idx="5"/>
            <a:endCxn id="234" idx="2"/>
          </p:cNvCxnSpPr>
          <p:nvPr/>
        </p:nvCxnSpPr>
        <p:spPr>
          <a:xfrm>
            <a:off x="3684235" y="2233005"/>
            <a:ext cx="4890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28"/>
          <p:cNvCxnSpPr>
            <a:stCxn id="239" idx="7"/>
            <a:endCxn id="237" idx="2"/>
          </p:cNvCxnSpPr>
          <p:nvPr/>
        </p:nvCxnSpPr>
        <p:spPr>
          <a:xfrm rot="10800000" flipH="1">
            <a:off x="3631660" y="3486457"/>
            <a:ext cx="4890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8"/>
          <p:cNvCxnSpPr>
            <a:stCxn id="239" idx="5"/>
            <a:endCxn id="238" idx="2"/>
          </p:cNvCxnSpPr>
          <p:nvPr/>
        </p:nvCxnSpPr>
        <p:spPr>
          <a:xfrm>
            <a:off x="3631660" y="4030918"/>
            <a:ext cx="4890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8"/>
          <p:cNvCxnSpPr>
            <a:stCxn id="244" idx="6"/>
            <a:endCxn id="241" idx="2"/>
          </p:cNvCxnSpPr>
          <p:nvPr/>
        </p:nvCxnSpPr>
        <p:spPr>
          <a:xfrm>
            <a:off x="1132163" y="2229725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28"/>
          <p:cNvCxnSpPr>
            <a:stCxn id="245" idx="6"/>
            <a:endCxn id="242" idx="2"/>
          </p:cNvCxnSpPr>
          <p:nvPr/>
        </p:nvCxnSpPr>
        <p:spPr>
          <a:xfrm>
            <a:off x="1132163" y="2913750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8"/>
          <p:cNvCxnSpPr>
            <a:stCxn id="245" idx="7"/>
            <a:endCxn id="241" idx="3"/>
          </p:cNvCxnSpPr>
          <p:nvPr/>
        </p:nvCxnSpPr>
        <p:spPr>
          <a:xfrm rot="10800000" flipH="1">
            <a:off x="1048073" y="2432270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p28"/>
          <p:cNvCxnSpPr>
            <a:stCxn id="244" idx="5"/>
            <a:endCxn id="242" idx="1"/>
          </p:cNvCxnSpPr>
          <p:nvPr/>
        </p:nvCxnSpPr>
        <p:spPr>
          <a:xfrm>
            <a:off x="1048073" y="2432205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28"/>
          <p:cNvSpPr txBox="1"/>
          <p:nvPr/>
        </p:nvSpPr>
        <p:spPr>
          <a:xfrm>
            <a:off x="5818025" y="1197924"/>
            <a:ext cx="2866800" cy="3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“mechanism” </a:t>
            </a:r>
            <a:r>
              <a:rPr lang="en-GB">
                <a:solidFill>
                  <a:srgbClr val="FF0000"/>
                </a:solidFill>
              </a:rPr>
              <a:t>O</a:t>
            </a:r>
            <a:r>
              <a:rPr lang="en-GB"/>
              <a:t> specifies some concept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 contributes to conscious experience if </a:t>
            </a:r>
            <a:r>
              <a:rPr lang="en-GB">
                <a:solidFill>
                  <a:schemeClr val="dk1"/>
                </a:solidFill>
              </a:rPr>
              <a:t>φ &gt; 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Concepts compose conscious experience if integrated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3068050" y="3485850"/>
            <a:ext cx="721200" cy="685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8"/>
          <p:cNvSpPr txBox="1"/>
          <p:nvPr/>
        </p:nvSpPr>
        <p:spPr>
          <a:xfrm>
            <a:off x="3141550" y="1195550"/>
            <a:ext cx="885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φ = ?</a:t>
            </a:r>
            <a:endParaRPr/>
          </a:p>
        </p:txBody>
      </p:sp>
      <p:sp>
        <p:nvSpPr>
          <p:cNvPr id="257" name="Google Shape;257;p28"/>
          <p:cNvSpPr txBox="1"/>
          <p:nvPr/>
        </p:nvSpPr>
        <p:spPr>
          <a:xfrm>
            <a:off x="557975" y="1373375"/>
            <a:ext cx="885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φ = ?</a:t>
            </a:r>
            <a:endParaRPr/>
          </a:p>
        </p:txBody>
      </p:sp>
      <p:sp>
        <p:nvSpPr>
          <p:cNvPr id="258" name="Google Shape;258;p28"/>
          <p:cNvSpPr txBox="1"/>
          <p:nvPr/>
        </p:nvSpPr>
        <p:spPr>
          <a:xfrm>
            <a:off x="3100050" y="2988500"/>
            <a:ext cx="885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φ = 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/>
          <p:nvPr/>
        </p:nvSpPr>
        <p:spPr>
          <a:xfrm>
            <a:off x="3068050" y="3485850"/>
            <a:ext cx="721200" cy="685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3114500" y="1687200"/>
            <a:ext cx="721200" cy="685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484475" y="1828050"/>
            <a:ext cx="721200" cy="1507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Composition</a:t>
            </a:r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4173225" y="1402175"/>
            <a:ext cx="574200" cy="1256725"/>
            <a:chOff x="7023350" y="1157525"/>
            <a:chExt cx="574200" cy="1256725"/>
          </a:xfrm>
        </p:grpSpPr>
        <p:sp>
          <p:nvSpPr>
            <p:cNvPr id="268" name="Google Shape;268;p29"/>
            <p:cNvSpPr/>
            <p:nvPr/>
          </p:nvSpPr>
          <p:spPr>
            <a:xfrm>
              <a:off x="7023350" y="11575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7023350" y="18415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sp>
        <p:nvSpPr>
          <p:cNvPr id="270" name="Google Shape;270;p29"/>
          <p:cNvSpPr/>
          <p:nvPr/>
        </p:nvSpPr>
        <p:spPr>
          <a:xfrm>
            <a:off x="3194125" y="1744175"/>
            <a:ext cx="574200" cy="572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</a:t>
            </a:r>
            <a:endParaRPr/>
          </a:p>
        </p:txBody>
      </p:sp>
      <p:grpSp>
        <p:nvGrpSpPr>
          <p:cNvPr id="271" name="Google Shape;271;p29"/>
          <p:cNvGrpSpPr/>
          <p:nvPr/>
        </p:nvGrpSpPr>
        <p:grpSpPr>
          <a:xfrm>
            <a:off x="4120650" y="3200088"/>
            <a:ext cx="574200" cy="1256725"/>
            <a:chOff x="7023350" y="1157525"/>
            <a:chExt cx="574200" cy="1256725"/>
          </a:xfrm>
        </p:grpSpPr>
        <p:sp>
          <p:nvSpPr>
            <p:cNvPr id="272" name="Google Shape;272;p29"/>
            <p:cNvSpPr/>
            <p:nvPr/>
          </p:nvSpPr>
          <p:spPr>
            <a:xfrm>
              <a:off x="7023350" y="11575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7023350" y="18415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sp>
        <p:nvSpPr>
          <p:cNvPr id="274" name="Google Shape;274;p29"/>
          <p:cNvSpPr/>
          <p:nvPr/>
        </p:nvSpPr>
        <p:spPr>
          <a:xfrm>
            <a:off x="3141550" y="3542088"/>
            <a:ext cx="5742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B</a:t>
            </a: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1748338" y="1943375"/>
            <a:ext cx="574200" cy="1256725"/>
            <a:chOff x="7023350" y="1157525"/>
            <a:chExt cx="574200" cy="1256725"/>
          </a:xfrm>
        </p:grpSpPr>
        <p:sp>
          <p:nvSpPr>
            <p:cNvPr id="276" name="Google Shape;276;p29"/>
            <p:cNvSpPr/>
            <p:nvPr/>
          </p:nvSpPr>
          <p:spPr>
            <a:xfrm>
              <a:off x="7023350" y="11575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7023350" y="18415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grpSp>
        <p:nvGrpSpPr>
          <p:cNvPr id="278" name="Google Shape;278;p29"/>
          <p:cNvGrpSpPr/>
          <p:nvPr/>
        </p:nvGrpSpPr>
        <p:grpSpPr>
          <a:xfrm>
            <a:off x="557963" y="1943375"/>
            <a:ext cx="574200" cy="1256725"/>
            <a:chOff x="6213975" y="1005125"/>
            <a:chExt cx="574200" cy="1256725"/>
          </a:xfrm>
        </p:grpSpPr>
        <p:sp>
          <p:nvSpPr>
            <p:cNvPr id="279" name="Google Shape;279;p29"/>
            <p:cNvSpPr/>
            <p:nvPr/>
          </p:nvSpPr>
          <p:spPr>
            <a:xfrm>
              <a:off x="6213975" y="1005125"/>
              <a:ext cx="574200" cy="572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6213975" y="16891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cxnSp>
        <p:nvCxnSpPr>
          <p:cNvPr id="281" name="Google Shape;281;p29"/>
          <p:cNvCxnSpPr>
            <a:stCxn id="270" idx="7"/>
            <a:endCxn id="268" idx="2"/>
          </p:cNvCxnSpPr>
          <p:nvPr/>
        </p:nvCxnSpPr>
        <p:spPr>
          <a:xfrm rot="10800000" flipH="1">
            <a:off x="3684235" y="1688545"/>
            <a:ext cx="4890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9"/>
          <p:cNvCxnSpPr>
            <a:stCxn id="270" idx="5"/>
            <a:endCxn id="269" idx="2"/>
          </p:cNvCxnSpPr>
          <p:nvPr/>
        </p:nvCxnSpPr>
        <p:spPr>
          <a:xfrm>
            <a:off x="3684235" y="2233005"/>
            <a:ext cx="4890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9"/>
          <p:cNvCxnSpPr>
            <a:stCxn id="274" idx="7"/>
            <a:endCxn id="272" idx="2"/>
          </p:cNvCxnSpPr>
          <p:nvPr/>
        </p:nvCxnSpPr>
        <p:spPr>
          <a:xfrm rot="10800000" flipH="1">
            <a:off x="3631660" y="3486457"/>
            <a:ext cx="4890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9"/>
          <p:cNvCxnSpPr>
            <a:stCxn id="274" idx="5"/>
            <a:endCxn id="273" idx="2"/>
          </p:cNvCxnSpPr>
          <p:nvPr/>
        </p:nvCxnSpPr>
        <p:spPr>
          <a:xfrm>
            <a:off x="3631660" y="4030918"/>
            <a:ext cx="4890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29"/>
          <p:cNvCxnSpPr>
            <a:stCxn id="279" idx="6"/>
            <a:endCxn id="276" idx="2"/>
          </p:cNvCxnSpPr>
          <p:nvPr/>
        </p:nvCxnSpPr>
        <p:spPr>
          <a:xfrm>
            <a:off x="1132163" y="2229725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29"/>
          <p:cNvCxnSpPr>
            <a:stCxn id="280" idx="6"/>
            <a:endCxn id="277" idx="2"/>
          </p:cNvCxnSpPr>
          <p:nvPr/>
        </p:nvCxnSpPr>
        <p:spPr>
          <a:xfrm>
            <a:off x="1132163" y="2913750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29"/>
          <p:cNvCxnSpPr>
            <a:stCxn id="280" idx="7"/>
            <a:endCxn id="276" idx="3"/>
          </p:cNvCxnSpPr>
          <p:nvPr/>
        </p:nvCxnSpPr>
        <p:spPr>
          <a:xfrm rot="10800000" flipH="1">
            <a:off x="1048073" y="2432270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29"/>
          <p:cNvCxnSpPr>
            <a:stCxn id="279" idx="5"/>
            <a:endCxn id="277" idx="1"/>
          </p:cNvCxnSpPr>
          <p:nvPr/>
        </p:nvCxnSpPr>
        <p:spPr>
          <a:xfrm>
            <a:off x="1048073" y="2432205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Google Shape;289;p29"/>
          <p:cNvSpPr txBox="1"/>
          <p:nvPr/>
        </p:nvSpPr>
        <p:spPr>
          <a:xfrm>
            <a:off x="3141550" y="1195550"/>
            <a:ext cx="885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φ = ?</a:t>
            </a:r>
            <a:endParaRPr/>
          </a:p>
        </p:txBody>
      </p:sp>
      <p:sp>
        <p:nvSpPr>
          <p:cNvPr id="290" name="Google Shape;290;p29"/>
          <p:cNvSpPr txBox="1"/>
          <p:nvPr/>
        </p:nvSpPr>
        <p:spPr>
          <a:xfrm>
            <a:off x="557975" y="1373375"/>
            <a:ext cx="885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φ = ?</a:t>
            </a:r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3100050" y="2988500"/>
            <a:ext cx="885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φ = ?</a:t>
            </a:r>
            <a:endParaRPr/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850" y="3441727"/>
            <a:ext cx="721200" cy="69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450" y="2391102"/>
            <a:ext cx="721200" cy="69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850" y="4456827"/>
            <a:ext cx="721200" cy="69235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5818025" y="1197924"/>
            <a:ext cx="2866800" cy="3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“mechanism” </a:t>
            </a:r>
            <a:r>
              <a:rPr lang="en-GB">
                <a:solidFill>
                  <a:srgbClr val="FF0000"/>
                </a:solidFill>
              </a:rPr>
              <a:t>O</a:t>
            </a:r>
            <a:r>
              <a:rPr lang="en-GB"/>
              <a:t> specifies some concept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 contributes to conscious experience if </a:t>
            </a:r>
            <a:r>
              <a:rPr lang="en-GB">
                <a:solidFill>
                  <a:schemeClr val="dk1"/>
                </a:solidFill>
              </a:rPr>
              <a:t>φ &gt; 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Concepts compose conscious experience if integrated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Integrated information Φ</a:t>
            </a:r>
            <a:endParaRPr/>
          </a:p>
        </p:txBody>
      </p:sp>
      <p:sp>
        <p:nvSpPr>
          <p:cNvPr id="301" name="Google Shape;301;p30"/>
          <p:cNvSpPr txBox="1"/>
          <p:nvPr/>
        </p:nvSpPr>
        <p:spPr>
          <a:xfrm>
            <a:off x="3151200" y="2421600"/>
            <a:ext cx="29223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Integrated information Φ</a:t>
            </a:r>
            <a:endParaRPr/>
          </a:p>
        </p:txBody>
      </p:sp>
      <p:sp>
        <p:nvSpPr>
          <p:cNvPr id="302" name="Google Shape;302;p30"/>
          <p:cNvSpPr txBox="1"/>
          <p:nvPr/>
        </p:nvSpPr>
        <p:spPr>
          <a:xfrm>
            <a:off x="6714750" y="4579575"/>
            <a:ext cx="133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system</a:t>
            </a:r>
            <a:endParaRPr/>
          </a:p>
        </p:txBody>
      </p:sp>
      <p:cxnSp>
        <p:nvCxnSpPr>
          <p:cNvPr id="303" name="Google Shape;303;p30"/>
          <p:cNvCxnSpPr/>
          <p:nvPr/>
        </p:nvCxnSpPr>
        <p:spPr>
          <a:xfrm>
            <a:off x="3151200" y="2717150"/>
            <a:ext cx="2850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4" name="Google Shape;3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115" y="1919625"/>
            <a:ext cx="1062171" cy="106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75" y="3300519"/>
            <a:ext cx="1062171" cy="106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39" y="3300516"/>
            <a:ext cx="1062171" cy="106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782" y="1936681"/>
            <a:ext cx="1062171" cy="103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607" y="3317584"/>
            <a:ext cx="1062171" cy="103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779" y="3317576"/>
            <a:ext cx="1062171" cy="103061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1007475" y="4579575"/>
            <a:ext cx="133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 system</a:t>
            </a:r>
            <a:endParaRPr/>
          </a:p>
        </p:txBody>
      </p:sp>
      <p:grpSp>
        <p:nvGrpSpPr>
          <p:cNvPr id="311" name="Google Shape;311;p30"/>
          <p:cNvGrpSpPr/>
          <p:nvPr/>
        </p:nvGrpSpPr>
        <p:grpSpPr>
          <a:xfrm>
            <a:off x="0" y="1298850"/>
            <a:ext cx="900600" cy="1713925"/>
            <a:chOff x="2397675" y="1714788"/>
            <a:chExt cx="900600" cy="1713925"/>
          </a:xfrm>
        </p:grpSpPr>
        <p:sp>
          <p:nvSpPr>
            <p:cNvPr id="312" name="Google Shape;312;p30"/>
            <p:cNvSpPr/>
            <p:nvPr/>
          </p:nvSpPr>
          <p:spPr>
            <a:xfrm>
              <a:off x="2724075" y="1714788"/>
              <a:ext cx="574200" cy="572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2724075" y="2856013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  <p:cxnSp>
          <p:nvCxnSpPr>
            <p:cNvPr id="314" name="Google Shape;314;p30"/>
            <p:cNvCxnSpPr>
              <a:stCxn id="312" idx="3"/>
              <a:endCxn id="313" idx="1"/>
            </p:cNvCxnSpPr>
            <p:nvPr/>
          </p:nvCxnSpPr>
          <p:spPr>
            <a:xfrm>
              <a:off x="2808165" y="2203618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" name="Google Shape;315;p30"/>
            <p:cNvCxnSpPr>
              <a:stCxn id="313" idx="7"/>
              <a:endCxn id="312" idx="5"/>
            </p:cNvCxnSpPr>
            <p:nvPr/>
          </p:nvCxnSpPr>
          <p:spPr>
            <a:xfrm rot="10800000">
              <a:off x="3214185" y="2203682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6" name="Google Shape;316;p30"/>
            <p:cNvSpPr txBox="1"/>
            <p:nvPr/>
          </p:nvSpPr>
          <p:spPr>
            <a:xfrm>
              <a:off x="2397675" y="2375975"/>
              <a:ext cx="3264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0"/>
          <p:cNvGrpSpPr/>
          <p:nvPr/>
        </p:nvGrpSpPr>
        <p:grpSpPr>
          <a:xfrm>
            <a:off x="5899175" y="907938"/>
            <a:ext cx="1083600" cy="1713925"/>
            <a:chOff x="4673475" y="1793113"/>
            <a:chExt cx="1083600" cy="1713925"/>
          </a:xfrm>
        </p:grpSpPr>
        <p:sp>
          <p:nvSpPr>
            <p:cNvPr id="318" name="Google Shape;318;p30"/>
            <p:cNvSpPr/>
            <p:nvPr/>
          </p:nvSpPr>
          <p:spPr>
            <a:xfrm>
              <a:off x="4898400" y="1793113"/>
              <a:ext cx="574200" cy="572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898400" y="2934338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  <p:cxnSp>
          <p:nvCxnSpPr>
            <p:cNvPr id="320" name="Google Shape;320;p30"/>
            <p:cNvCxnSpPr>
              <a:stCxn id="318" idx="3"/>
              <a:endCxn id="319" idx="1"/>
            </p:cNvCxnSpPr>
            <p:nvPr/>
          </p:nvCxnSpPr>
          <p:spPr>
            <a:xfrm>
              <a:off x="4982490" y="2281943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1" name="Google Shape;321;p30"/>
            <p:cNvCxnSpPr>
              <a:stCxn id="319" idx="7"/>
              <a:endCxn id="318" idx="5"/>
            </p:cNvCxnSpPr>
            <p:nvPr/>
          </p:nvCxnSpPr>
          <p:spPr>
            <a:xfrm rot="10800000">
              <a:off x="5388510" y="2282007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2" name="Google Shape;322;p30"/>
            <p:cNvCxnSpPr/>
            <p:nvPr/>
          </p:nvCxnSpPr>
          <p:spPr>
            <a:xfrm flipH="1">
              <a:off x="4673475" y="2593500"/>
              <a:ext cx="1083600" cy="3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3" name="Google Shape;323;p30"/>
          <p:cNvSpPr txBox="1"/>
          <p:nvPr/>
        </p:nvSpPr>
        <p:spPr>
          <a:xfrm>
            <a:off x="1932400" y="1551675"/>
            <a:ext cx="495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AB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1337725" y="3043500"/>
            <a:ext cx="495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2337675" y="3043500"/>
            <a:ext cx="495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B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7379175" y="1603213"/>
            <a:ext cx="495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AB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7132050" y="3043500"/>
            <a:ext cx="495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8136450" y="3043500"/>
            <a:ext cx="495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B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Exclusion</a:t>
            </a:r>
            <a:endParaRPr/>
          </a:p>
        </p:txBody>
      </p:sp>
      <p:pic>
        <p:nvPicPr>
          <p:cNvPr id="334" name="Google Shape;334;p31"/>
          <p:cNvPicPr preferRelativeResize="0"/>
          <p:nvPr/>
        </p:nvPicPr>
        <p:blipFill rotWithShape="1">
          <a:blip r:embed="rId3">
            <a:alphaModFix/>
          </a:blip>
          <a:srcRect l="50733" t="59566" r="13743"/>
          <a:stretch/>
        </p:blipFill>
        <p:spPr>
          <a:xfrm>
            <a:off x="2555063" y="1483700"/>
            <a:ext cx="4033876" cy="29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Integrated information theory (IIT)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Principles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Implementation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Applying IIT to flies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Integrated information</a:t>
            </a:r>
            <a:endParaRPr/>
          </a:p>
        </p:txBody>
      </p:sp>
      <p:sp>
        <p:nvSpPr>
          <p:cNvPr id="340" name="Google Shape;34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Photodiode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on/off = 1 bit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Substrate: single diode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Brain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10</a:t>
            </a:r>
            <a:r>
              <a:rPr lang="en-GB" baseline="30000"/>
              <a:t>11</a:t>
            </a:r>
            <a:r>
              <a:rPr lang="en-GB"/>
              <a:t> neurons firing/not-firing = 10</a:t>
            </a:r>
            <a:r>
              <a:rPr lang="en-GB" baseline="30000"/>
              <a:t>11</a:t>
            </a:r>
            <a:r>
              <a:rPr lang="en-GB"/>
              <a:t> bits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Substrate: highly interconnected neurons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Digital black/white image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Number of pixels x black/white = </a:t>
            </a:r>
            <a:r>
              <a:rPr lang="en-GB" i="1"/>
              <a:t>n</a:t>
            </a:r>
            <a:r>
              <a:rPr lang="en-GB"/>
              <a:t> bits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Substrate: individual pixels</a:t>
            </a:r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969" y="236150"/>
            <a:ext cx="2603675" cy="20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l="12539" t="12226" r="12419" b="20923"/>
          <a:stretch/>
        </p:blipFill>
        <p:spPr>
          <a:xfrm>
            <a:off x="4468275" y="1927750"/>
            <a:ext cx="1602125" cy="10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9300" y="2677376"/>
            <a:ext cx="3493000" cy="246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/>
          <p:nvPr/>
        </p:nvSpPr>
        <p:spPr>
          <a:xfrm>
            <a:off x="859500" y="2730475"/>
            <a:ext cx="7425000" cy="209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Integrated information</a:t>
            </a:r>
            <a:endParaRPr/>
          </a:p>
        </p:txBody>
      </p:sp>
      <p:sp>
        <p:nvSpPr>
          <p:cNvPr id="350" name="Google Shape;35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Integrated O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 = exists only when considering the whole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 = reduction due to splitting</a:t>
            </a:r>
            <a:endParaRPr/>
          </a:p>
        </p:txBody>
      </p:sp>
      <p:sp>
        <p:nvSpPr>
          <p:cNvPr id="351" name="Google Shape;351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 I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 = change/reduction in uncertainty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Uncertainty = set of possibilities and their probabilities</a:t>
            </a:r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213" y="3452356"/>
            <a:ext cx="700088" cy="70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688" y="2925200"/>
            <a:ext cx="700088" cy="70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263" y="3935306"/>
            <a:ext cx="692944" cy="69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0938" y="3760050"/>
            <a:ext cx="3121750" cy="6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0925" y="3239875"/>
            <a:ext cx="3121765" cy="5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/>
          <p:nvPr/>
        </p:nvSpPr>
        <p:spPr>
          <a:xfrm>
            <a:off x="5357388" y="4741800"/>
            <a:ext cx="2330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neuron, 2 possible states</a:t>
            </a:r>
            <a:endParaRPr/>
          </a:p>
        </p:txBody>
      </p:sp>
      <p:sp>
        <p:nvSpPr>
          <p:cNvPr id="358" name="Google Shape;358;p33"/>
          <p:cNvSpPr txBox="1"/>
          <p:nvPr/>
        </p:nvSpPr>
        <p:spPr>
          <a:xfrm>
            <a:off x="1980900" y="4741800"/>
            <a:ext cx="1434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neuron</a:t>
            </a:r>
            <a:endParaRPr/>
          </a:p>
        </p:txBody>
      </p:sp>
      <p:sp>
        <p:nvSpPr>
          <p:cNvPr id="359" name="Google Shape;359;p33"/>
          <p:cNvSpPr txBox="1"/>
          <p:nvPr/>
        </p:nvSpPr>
        <p:spPr>
          <a:xfrm>
            <a:off x="859500" y="2730475"/>
            <a:ext cx="1434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Whole system</a:t>
            </a:r>
            <a:endParaRPr/>
          </a:p>
        </p:txBody>
      </p:sp>
      <p:cxnSp>
        <p:nvCxnSpPr>
          <p:cNvPr id="360" name="Google Shape;360;p33"/>
          <p:cNvCxnSpPr>
            <a:stCxn id="348" idx="0"/>
            <a:endCxn id="348" idx="2"/>
          </p:cNvCxnSpPr>
          <p:nvPr/>
        </p:nvCxnSpPr>
        <p:spPr>
          <a:xfrm>
            <a:off x="4572000" y="2730475"/>
            <a:ext cx="0" cy="20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3"/>
          <p:cNvSpPr/>
          <p:nvPr/>
        </p:nvSpPr>
        <p:spPr>
          <a:xfrm>
            <a:off x="5805438" y="3638875"/>
            <a:ext cx="1434600" cy="1285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376" y="1152475"/>
            <a:ext cx="357263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 of integrated information in flies</a:t>
            </a:r>
            <a:endParaRPr/>
          </a:p>
        </p:txBody>
      </p:sp>
      <p:sp>
        <p:nvSpPr>
          <p:cNvPr id="368" name="Google Shape;368;p34"/>
          <p:cNvSpPr txBox="1">
            <a:spLocks noGrp="1"/>
          </p:cNvSpPr>
          <p:nvPr>
            <p:ph type="body" idx="1"/>
          </p:nvPr>
        </p:nvSpPr>
        <p:spPr>
          <a:xfrm>
            <a:off x="311700" y="1288975"/>
            <a:ext cx="474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i="1"/>
              <a:t>Drosophila melanogaster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Half-brain probe: 16 electrode sites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15 bipolar re-referenced channels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Choose 4 channels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2 conditions: awake and anaesthetised (0.6% isoflurane)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</a:t>
            </a:r>
            <a:endParaRPr/>
          </a:p>
        </p:txBody>
      </p:sp>
      <p:pic>
        <p:nvPicPr>
          <p:cNvPr id="374" name="Google Shape;374;p35"/>
          <p:cNvPicPr preferRelativeResize="0"/>
          <p:nvPr/>
        </p:nvPicPr>
        <p:blipFill rotWithShape="1">
          <a:blip r:embed="rId3">
            <a:alphaModFix/>
          </a:blip>
          <a:srcRect l="4013" r="41305" b="57468"/>
          <a:stretch/>
        </p:blipFill>
        <p:spPr>
          <a:xfrm>
            <a:off x="2480325" y="2128288"/>
            <a:ext cx="4999900" cy="10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/>
        </p:nvSpPr>
        <p:spPr>
          <a:xfrm>
            <a:off x="4164400" y="3265400"/>
            <a:ext cx="13317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sample</a:t>
            </a:r>
            <a:endParaRPr/>
          </a:p>
        </p:txBody>
      </p:sp>
      <p:grpSp>
        <p:nvGrpSpPr>
          <p:cNvPr id="376" name="Google Shape;376;p35"/>
          <p:cNvGrpSpPr/>
          <p:nvPr/>
        </p:nvGrpSpPr>
        <p:grpSpPr>
          <a:xfrm>
            <a:off x="810375" y="1394350"/>
            <a:ext cx="1239200" cy="2844025"/>
            <a:chOff x="810375" y="1394350"/>
            <a:chExt cx="1239200" cy="2844025"/>
          </a:xfrm>
        </p:grpSpPr>
        <p:pic>
          <p:nvPicPr>
            <p:cNvPr id="377" name="Google Shape;377;p35"/>
            <p:cNvPicPr preferRelativeResize="0"/>
            <p:nvPr/>
          </p:nvPicPr>
          <p:blipFill rotWithShape="1">
            <a:blip r:embed="rId4">
              <a:alphaModFix/>
            </a:blip>
            <a:srcRect l="12952" b="60334"/>
            <a:stretch/>
          </p:blipFill>
          <p:spPr>
            <a:xfrm rot="-5400000">
              <a:off x="7963" y="2196762"/>
              <a:ext cx="2844025" cy="123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35"/>
            <p:cNvSpPr/>
            <p:nvPr/>
          </p:nvSpPr>
          <p:spPr>
            <a:xfrm>
              <a:off x="810375" y="3846875"/>
              <a:ext cx="340500" cy="39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l="4139" r="41894"/>
          <a:stretch/>
        </p:blipFill>
        <p:spPr>
          <a:xfrm>
            <a:off x="757150" y="1231550"/>
            <a:ext cx="4934626" cy="23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/>
          </a:blip>
          <a:srcRect l="64719"/>
          <a:stretch/>
        </p:blipFill>
        <p:spPr>
          <a:xfrm>
            <a:off x="5762900" y="1170125"/>
            <a:ext cx="3226049" cy="23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</a:t>
            </a: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6213975" y="2645700"/>
            <a:ext cx="1840800" cy="443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6"/>
          <p:cNvGrpSpPr/>
          <p:nvPr/>
        </p:nvGrpSpPr>
        <p:grpSpPr>
          <a:xfrm>
            <a:off x="4891825" y="3572413"/>
            <a:ext cx="1540500" cy="1396200"/>
            <a:chOff x="4891825" y="3572413"/>
            <a:chExt cx="1540500" cy="1396200"/>
          </a:xfrm>
        </p:grpSpPr>
        <p:pic>
          <p:nvPicPr>
            <p:cNvPr id="388" name="Google Shape;388;p36"/>
            <p:cNvPicPr preferRelativeResize="0"/>
            <p:nvPr/>
          </p:nvPicPr>
          <p:blipFill rotWithShape="1">
            <a:blip r:embed="rId4">
              <a:alphaModFix/>
            </a:blip>
            <a:srcRect r="47826"/>
            <a:stretch/>
          </p:blipFill>
          <p:spPr>
            <a:xfrm>
              <a:off x="4981700" y="3577000"/>
              <a:ext cx="1450625" cy="138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36"/>
            <p:cNvSpPr/>
            <p:nvPr/>
          </p:nvSpPr>
          <p:spPr>
            <a:xfrm>
              <a:off x="4891825" y="3572413"/>
              <a:ext cx="1540500" cy="1396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Integrated information</a:t>
            </a:r>
            <a:endParaRPr/>
          </a:p>
        </p:txBody>
      </p:sp>
      <p:pic>
        <p:nvPicPr>
          <p:cNvPr id="395" name="Google Shape;395;p37"/>
          <p:cNvPicPr preferRelativeResize="0"/>
          <p:nvPr/>
        </p:nvPicPr>
        <p:blipFill rotWithShape="1">
          <a:blip r:embed="rId3">
            <a:alphaModFix/>
          </a:blip>
          <a:srcRect l="4406"/>
          <a:stretch/>
        </p:blipFill>
        <p:spPr>
          <a:xfrm>
            <a:off x="608900" y="1017725"/>
            <a:ext cx="645222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/>
          <p:nvPr/>
        </p:nvSpPr>
        <p:spPr>
          <a:xfrm>
            <a:off x="4817125" y="4199225"/>
            <a:ext cx="1383900" cy="31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7"/>
          <p:cNvGrpSpPr/>
          <p:nvPr/>
        </p:nvGrpSpPr>
        <p:grpSpPr>
          <a:xfrm>
            <a:off x="7389000" y="2998200"/>
            <a:ext cx="1383900" cy="1621150"/>
            <a:chOff x="7389000" y="2998200"/>
            <a:chExt cx="1383900" cy="1621150"/>
          </a:xfrm>
        </p:grpSpPr>
        <p:pic>
          <p:nvPicPr>
            <p:cNvPr id="398" name="Google Shape;398;p37"/>
            <p:cNvPicPr preferRelativeResize="0"/>
            <p:nvPr/>
          </p:nvPicPr>
          <p:blipFill rotWithShape="1">
            <a:blip r:embed="rId4">
              <a:alphaModFix/>
            </a:blip>
            <a:srcRect l="50226"/>
            <a:stretch/>
          </p:blipFill>
          <p:spPr>
            <a:xfrm>
              <a:off x="7389000" y="3168625"/>
              <a:ext cx="1383900" cy="138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37"/>
            <p:cNvSpPr/>
            <p:nvPr/>
          </p:nvSpPr>
          <p:spPr>
            <a:xfrm>
              <a:off x="8080775" y="2998200"/>
              <a:ext cx="222000" cy="74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7389000" y="3104950"/>
              <a:ext cx="1383900" cy="15144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7"/>
          <p:cNvGrpSpPr/>
          <p:nvPr/>
        </p:nvGrpSpPr>
        <p:grpSpPr>
          <a:xfrm>
            <a:off x="6052975" y="302888"/>
            <a:ext cx="450300" cy="856963"/>
            <a:chOff x="2397675" y="1714788"/>
            <a:chExt cx="900600" cy="1713925"/>
          </a:xfrm>
        </p:grpSpPr>
        <p:sp>
          <p:nvSpPr>
            <p:cNvPr id="402" name="Google Shape;402;p37"/>
            <p:cNvSpPr/>
            <p:nvPr/>
          </p:nvSpPr>
          <p:spPr>
            <a:xfrm>
              <a:off x="2724075" y="1714788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</a:t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2724075" y="2856013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4" name="Google Shape;404;p37"/>
            <p:cNvCxnSpPr>
              <a:stCxn id="402" idx="3"/>
              <a:endCxn id="403" idx="1"/>
            </p:cNvCxnSpPr>
            <p:nvPr/>
          </p:nvCxnSpPr>
          <p:spPr>
            <a:xfrm>
              <a:off x="2808165" y="2203618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5" name="Google Shape;405;p37"/>
            <p:cNvCxnSpPr>
              <a:stCxn id="403" idx="7"/>
              <a:endCxn id="402" idx="5"/>
            </p:cNvCxnSpPr>
            <p:nvPr/>
          </p:nvCxnSpPr>
          <p:spPr>
            <a:xfrm rot="10800000">
              <a:off x="3214185" y="2203682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6" name="Google Shape;406;p37"/>
            <p:cNvSpPr txBox="1"/>
            <p:nvPr/>
          </p:nvSpPr>
          <p:spPr>
            <a:xfrm>
              <a:off x="2397675" y="2375975"/>
              <a:ext cx="3264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7"/>
          <p:cNvGrpSpPr/>
          <p:nvPr/>
        </p:nvGrpSpPr>
        <p:grpSpPr>
          <a:xfrm>
            <a:off x="6201025" y="2941713"/>
            <a:ext cx="541800" cy="856963"/>
            <a:chOff x="4673475" y="1793113"/>
            <a:chExt cx="1083600" cy="1713925"/>
          </a:xfrm>
        </p:grpSpPr>
        <p:sp>
          <p:nvSpPr>
            <p:cNvPr id="408" name="Google Shape;408;p37"/>
            <p:cNvSpPr/>
            <p:nvPr/>
          </p:nvSpPr>
          <p:spPr>
            <a:xfrm>
              <a:off x="4898400" y="1793113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</a:t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4898400" y="2934338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</a:t>
              </a:r>
              <a:endParaRPr/>
            </a:p>
          </p:txBody>
        </p:sp>
        <p:cxnSp>
          <p:nvCxnSpPr>
            <p:cNvPr id="410" name="Google Shape;410;p37"/>
            <p:cNvCxnSpPr>
              <a:stCxn id="408" idx="3"/>
              <a:endCxn id="409" idx="1"/>
            </p:cNvCxnSpPr>
            <p:nvPr/>
          </p:nvCxnSpPr>
          <p:spPr>
            <a:xfrm>
              <a:off x="4982490" y="2281943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1" name="Google Shape;411;p37"/>
            <p:cNvCxnSpPr>
              <a:stCxn id="409" idx="7"/>
              <a:endCxn id="408" idx="5"/>
            </p:cNvCxnSpPr>
            <p:nvPr/>
          </p:nvCxnSpPr>
          <p:spPr>
            <a:xfrm rot="10800000">
              <a:off x="5388510" y="2282007"/>
              <a:ext cx="0" cy="7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" name="Google Shape;412;p37"/>
            <p:cNvCxnSpPr/>
            <p:nvPr/>
          </p:nvCxnSpPr>
          <p:spPr>
            <a:xfrm flipH="1">
              <a:off x="4673475" y="2593500"/>
              <a:ext cx="1083600" cy="3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3" name="Google Shape;413;p37"/>
          <p:cNvSpPr/>
          <p:nvPr/>
        </p:nvSpPr>
        <p:spPr>
          <a:xfrm>
            <a:off x="1031300" y="3820625"/>
            <a:ext cx="6135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7"/>
          <p:cNvSpPr/>
          <p:nvPr/>
        </p:nvSpPr>
        <p:spPr>
          <a:xfrm>
            <a:off x="2731700" y="3820625"/>
            <a:ext cx="6135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37"/>
          <p:cNvPicPr preferRelativeResize="0"/>
          <p:nvPr/>
        </p:nvPicPr>
        <p:blipFill rotWithShape="1">
          <a:blip r:embed="rId4">
            <a:alphaModFix/>
          </a:blip>
          <a:srcRect r="50226"/>
          <a:stretch/>
        </p:blipFill>
        <p:spPr>
          <a:xfrm>
            <a:off x="7389000" y="1367800"/>
            <a:ext cx="1383900" cy="13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/>
          <p:nvPr/>
        </p:nvSpPr>
        <p:spPr>
          <a:xfrm>
            <a:off x="608900" y="2909375"/>
            <a:ext cx="6380700" cy="192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 channel composition</a:t>
            </a:r>
            <a:endParaRPr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938" y="1104875"/>
            <a:ext cx="392211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4 channel composition</a:t>
            </a:r>
            <a:endParaRPr dirty="0"/>
          </a:p>
        </p:txBody>
      </p:sp>
      <p:pic>
        <p:nvPicPr>
          <p:cNvPr id="428" name="Google Shape;4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924" y="1017725"/>
            <a:ext cx="4100150" cy="36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4 channel composition</a:t>
            </a:r>
            <a:endParaRPr dirty="0"/>
          </a:p>
        </p:txBody>
      </p:sp>
      <p:pic>
        <p:nvPicPr>
          <p:cNvPr id="3" name="composition_wake">
            <a:hlinkClick r:id="" action="ppaction://media"/>
            <a:extLst>
              <a:ext uri="{FF2B5EF4-FFF2-40B4-BE49-F238E27FC236}">
                <a16:creationId xmlns:a16="http://schemas.microsoft.com/office/drawing/2014/main" id="{D058D271-2D04-4583-9B21-31A02F5C2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5558"/>
          <a:stretch/>
        </p:blipFill>
        <p:spPr>
          <a:xfrm>
            <a:off x="2003658" y="1516684"/>
            <a:ext cx="5136683" cy="3466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Awake vs anaesthetised</a:t>
            </a:r>
            <a:endParaRPr/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00"/>
            <a:ext cx="8839199" cy="33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1"/>
          <p:cNvSpPr/>
          <p:nvPr/>
        </p:nvSpPr>
        <p:spPr>
          <a:xfrm>
            <a:off x="2132935" y="1327775"/>
            <a:ext cx="719100" cy="15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1"/>
          <p:cNvSpPr/>
          <p:nvPr/>
        </p:nvSpPr>
        <p:spPr>
          <a:xfrm>
            <a:off x="7306095" y="1370900"/>
            <a:ext cx="754200" cy="1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Integrated information theory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physical substrate of consciousness?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Idea: introspect own conscious experience (the only one you have access to)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Come up with some key properties of conscious experience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Key properties - Have to be true for all types of conscious experience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Any physical substrate which supports/implements these key descriptors is conscious!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Awake vs anaesthetised</a:t>
            </a:r>
            <a:endParaRPr/>
          </a:p>
        </p:txBody>
      </p:sp>
      <p:pic>
        <p:nvPicPr>
          <p:cNvPr id="448" name="Google Shape;4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334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Awake vs anaesthetised</a:t>
            </a:r>
            <a:endParaRPr/>
          </a:p>
        </p:txBody>
      </p:sp>
      <p:pic>
        <p:nvPicPr>
          <p:cNvPr id="2" name="composition">
            <a:hlinkClick r:id="" action="ppaction://media"/>
            <a:extLst>
              <a:ext uri="{FF2B5EF4-FFF2-40B4-BE49-F238E27FC236}">
                <a16:creationId xmlns:a16="http://schemas.microsoft.com/office/drawing/2014/main" id="{276166C8-716A-404C-B579-D98017DDB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622" t="5580" r="3465" b="182"/>
          <a:stretch/>
        </p:blipFill>
        <p:spPr>
          <a:xfrm>
            <a:off x="652073" y="1334125"/>
            <a:ext cx="8004746" cy="3470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460" name="Google Shape;46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IIT axioms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Existence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Composition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Integration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Composition with greatest Φ at some spatiotemporal scale </a:t>
            </a:r>
            <a:r>
              <a:rPr lang="en-GB" b="1"/>
              <a:t>is</a:t>
            </a:r>
            <a:r>
              <a:rPr lang="en-GB"/>
              <a:t> the conscious experience of the system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Reduced Φ in the fly brain during anaesthesia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Φ values for 1 fly</a:t>
            </a:r>
            <a:endParaRPr/>
          </a:p>
        </p:txBody>
      </p:sp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2525"/>
            <a:ext cx="8839198" cy="254607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5"/>
          <p:cNvSpPr txBox="1"/>
          <p:nvPr/>
        </p:nvSpPr>
        <p:spPr>
          <a:xfrm>
            <a:off x="0" y="2718400"/>
            <a:ext cx="312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Φ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687650" y="4478600"/>
            <a:ext cx="2040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 channels</a:t>
            </a:r>
            <a:endParaRPr/>
          </a:p>
        </p:txBody>
      </p:sp>
      <p:grpSp>
        <p:nvGrpSpPr>
          <p:cNvPr id="469" name="Google Shape;469;p45"/>
          <p:cNvGrpSpPr/>
          <p:nvPr/>
        </p:nvGrpSpPr>
        <p:grpSpPr>
          <a:xfrm rot="5400000">
            <a:off x="6528275" y="-485525"/>
            <a:ext cx="1239200" cy="2844025"/>
            <a:chOff x="810375" y="1394350"/>
            <a:chExt cx="1239200" cy="2844025"/>
          </a:xfrm>
        </p:grpSpPr>
        <p:pic>
          <p:nvPicPr>
            <p:cNvPr id="470" name="Google Shape;470;p45"/>
            <p:cNvPicPr preferRelativeResize="0"/>
            <p:nvPr/>
          </p:nvPicPr>
          <p:blipFill rotWithShape="1">
            <a:blip r:embed="rId4">
              <a:alphaModFix/>
            </a:blip>
            <a:srcRect l="12952" b="60334"/>
            <a:stretch/>
          </p:blipFill>
          <p:spPr>
            <a:xfrm rot="-5400000">
              <a:off x="7963" y="2196762"/>
              <a:ext cx="2844025" cy="123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45"/>
            <p:cNvSpPr/>
            <p:nvPr/>
          </p:nvSpPr>
          <p:spPr>
            <a:xfrm>
              <a:off x="810375" y="3846875"/>
              <a:ext cx="340500" cy="39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Φ values across N=13 flies</a:t>
            </a:r>
            <a:endParaRPr/>
          </a:p>
        </p:txBody>
      </p:sp>
      <p:grpSp>
        <p:nvGrpSpPr>
          <p:cNvPr id="477" name="Google Shape;477;p46"/>
          <p:cNvGrpSpPr/>
          <p:nvPr/>
        </p:nvGrpSpPr>
        <p:grpSpPr>
          <a:xfrm rot="5400000">
            <a:off x="6528275" y="-485525"/>
            <a:ext cx="1239200" cy="2844025"/>
            <a:chOff x="810375" y="1394350"/>
            <a:chExt cx="1239200" cy="2844025"/>
          </a:xfrm>
        </p:grpSpPr>
        <p:pic>
          <p:nvPicPr>
            <p:cNvPr id="478" name="Google Shape;478;p46"/>
            <p:cNvPicPr preferRelativeResize="0"/>
            <p:nvPr/>
          </p:nvPicPr>
          <p:blipFill rotWithShape="1">
            <a:blip r:embed="rId3">
              <a:alphaModFix/>
            </a:blip>
            <a:srcRect l="12952" b="60334"/>
            <a:stretch/>
          </p:blipFill>
          <p:spPr>
            <a:xfrm rot="-5400000">
              <a:off x="7963" y="2196762"/>
              <a:ext cx="2844025" cy="123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46"/>
            <p:cNvSpPr/>
            <p:nvPr/>
          </p:nvSpPr>
          <p:spPr>
            <a:xfrm>
              <a:off x="810375" y="3846875"/>
              <a:ext cx="340500" cy="39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46"/>
          <p:cNvGrpSpPr/>
          <p:nvPr/>
        </p:nvGrpSpPr>
        <p:grpSpPr>
          <a:xfrm>
            <a:off x="1564450" y="1220988"/>
            <a:ext cx="3881500" cy="3670812"/>
            <a:chOff x="1564450" y="1220988"/>
            <a:chExt cx="3881500" cy="3670812"/>
          </a:xfrm>
        </p:grpSpPr>
        <p:pic>
          <p:nvPicPr>
            <p:cNvPr id="481" name="Google Shape;481;p46"/>
            <p:cNvPicPr preferRelativeResize="0"/>
            <p:nvPr/>
          </p:nvPicPr>
          <p:blipFill rotWithShape="1">
            <a:blip r:embed="rId4">
              <a:alphaModFix/>
            </a:blip>
            <a:srcRect t="5365"/>
            <a:stretch/>
          </p:blipFill>
          <p:spPr>
            <a:xfrm>
              <a:off x="1564450" y="1220988"/>
              <a:ext cx="3881500" cy="361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46"/>
            <p:cNvSpPr txBox="1"/>
            <p:nvPr/>
          </p:nvSpPr>
          <p:spPr>
            <a:xfrm>
              <a:off x="2539200" y="4537500"/>
              <a:ext cx="755100" cy="35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wake</a:t>
              </a:r>
              <a:endParaRPr/>
            </a:p>
          </p:txBody>
        </p:sp>
        <p:sp>
          <p:nvSpPr>
            <p:cNvPr id="483" name="Google Shape;483;p46"/>
            <p:cNvSpPr txBox="1"/>
            <p:nvPr/>
          </p:nvSpPr>
          <p:spPr>
            <a:xfrm>
              <a:off x="4194450" y="4537500"/>
              <a:ext cx="755100" cy="35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anest.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Φ values across N=13 flies</a:t>
            </a:r>
            <a:endParaRPr/>
          </a:p>
        </p:txBody>
      </p:sp>
      <p:grpSp>
        <p:nvGrpSpPr>
          <p:cNvPr id="489" name="Google Shape;489;p47"/>
          <p:cNvGrpSpPr/>
          <p:nvPr/>
        </p:nvGrpSpPr>
        <p:grpSpPr>
          <a:xfrm rot="5400000">
            <a:off x="6528275" y="-485525"/>
            <a:ext cx="1239200" cy="2844025"/>
            <a:chOff x="810375" y="1394350"/>
            <a:chExt cx="1239200" cy="2844025"/>
          </a:xfrm>
        </p:grpSpPr>
        <p:pic>
          <p:nvPicPr>
            <p:cNvPr id="490" name="Google Shape;490;p47"/>
            <p:cNvPicPr preferRelativeResize="0"/>
            <p:nvPr/>
          </p:nvPicPr>
          <p:blipFill rotWithShape="1">
            <a:blip r:embed="rId3">
              <a:alphaModFix/>
            </a:blip>
            <a:srcRect l="12952" b="60334"/>
            <a:stretch/>
          </p:blipFill>
          <p:spPr>
            <a:xfrm rot="-5400000">
              <a:off x="7963" y="2196762"/>
              <a:ext cx="2844025" cy="123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47"/>
            <p:cNvSpPr/>
            <p:nvPr/>
          </p:nvSpPr>
          <p:spPr>
            <a:xfrm>
              <a:off x="810375" y="3846875"/>
              <a:ext cx="340500" cy="39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47"/>
          <p:cNvGrpSpPr/>
          <p:nvPr/>
        </p:nvGrpSpPr>
        <p:grpSpPr>
          <a:xfrm>
            <a:off x="112363" y="1920325"/>
            <a:ext cx="8919275" cy="2866625"/>
            <a:chOff x="112363" y="1920325"/>
            <a:chExt cx="8919275" cy="2866625"/>
          </a:xfrm>
        </p:grpSpPr>
        <p:sp>
          <p:nvSpPr>
            <p:cNvPr id="493" name="Google Shape;493;p47"/>
            <p:cNvSpPr txBox="1"/>
            <p:nvPr/>
          </p:nvSpPr>
          <p:spPr>
            <a:xfrm>
              <a:off x="1464250" y="1936525"/>
              <a:ext cx="15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wake</a:t>
              </a:r>
              <a:endParaRPr/>
            </a:p>
          </p:txBody>
        </p:sp>
        <p:sp>
          <p:nvSpPr>
            <p:cNvPr id="494" name="Google Shape;494;p47"/>
            <p:cNvSpPr txBox="1"/>
            <p:nvPr/>
          </p:nvSpPr>
          <p:spPr>
            <a:xfrm>
              <a:off x="3928050" y="1936525"/>
              <a:ext cx="15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anest.</a:t>
              </a:r>
              <a:endParaRPr/>
            </a:p>
          </p:txBody>
        </p:sp>
        <p:sp>
          <p:nvSpPr>
            <p:cNvPr id="495" name="Google Shape;495;p47"/>
            <p:cNvSpPr txBox="1"/>
            <p:nvPr/>
          </p:nvSpPr>
          <p:spPr>
            <a:xfrm>
              <a:off x="6748588" y="1936525"/>
              <a:ext cx="15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wake / anest.</a:t>
              </a:r>
              <a:endParaRPr/>
            </a:p>
          </p:txBody>
        </p:sp>
        <p:sp>
          <p:nvSpPr>
            <p:cNvPr id="496" name="Google Shape;496;p47"/>
            <p:cNvSpPr txBox="1"/>
            <p:nvPr/>
          </p:nvSpPr>
          <p:spPr>
            <a:xfrm>
              <a:off x="5203125" y="1920325"/>
              <a:ext cx="3120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Φ</a:t>
              </a:r>
              <a:endParaRPr/>
            </a:p>
          </p:txBody>
        </p:sp>
        <p:pic>
          <p:nvPicPr>
            <p:cNvPr id="497" name="Google Shape;497;p47"/>
            <p:cNvPicPr preferRelativeResize="0"/>
            <p:nvPr/>
          </p:nvPicPr>
          <p:blipFill rotWithShape="1">
            <a:blip r:embed="rId4">
              <a:alphaModFix/>
            </a:blip>
            <a:srcRect l="4491" t="49453" r="4961" b="13979"/>
            <a:stretch/>
          </p:blipFill>
          <p:spPr>
            <a:xfrm>
              <a:off x="112363" y="2214935"/>
              <a:ext cx="8919275" cy="2572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47"/>
            <p:cNvPicPr preferRelativeResize="0"/>
            <p:nvPr/>
          </p:nvPicPr>
          <p:blipFill rotWithShape="1">
            <a:blip r:embed="rId5">
              <a:alphaModFix/>
            </a:blip>
            <a:srcRect l="4770" t="28896" r="92890" b="52457"/>
            <a:stretch/>
          </p:blipFill>
          <p:spPr>
            <a:xfrm>
              <a:off x="112375" y="2752650"/>
              <a:ext cx="218550" cy="1239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Exclusion</a:t>
            </a:r>
            <a:endParaRPr/>
          </a:p>
        </p:txBody>
      </p:sp>
      <p:grpSp>
        <p:nvGrpSpPr>
          <p:cNvPr id="504" name="Google Shape;504;p48"/>
          <p:cNvGrpSpPr/>
          <p:nvPr/>
        </p:nvGrpSpPr>
        <p:grpSpPr>
          <a:xfrm>
            <a:off x="2493188" y="1975963"/>
            <a:ext cx="574200" cy="1256725"/>
            <a:chOff x="7023350" y="1157525"/>
            <a:chExt cx="574200" cy="1256725"/>
          </a:xfrm>
        </p:grpSpPr>
        <p:sp>
          <p:nvSpPr>
            <p:cNvPr id="505" name="Google Shape;505;p48"/>
            <p:cNvSpPr/>
            <p:nvPr/>
          </p:nvSpPr>
          <p:spPr>
            <a:xfrm>
              <a:off x="7023350" y="11575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506" name="Google Shape;506;p48"/>
            <p:cNvSpPr/>
            <p:nvPr/>
          </p:nvSpPr>
          <p:spPr>
            <a:xfrm>
              <a:off x="7023350" y="18415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grpSp>
        <p:nvGrpSpPr>
          <p:cNvPr id="507" name="Google Shape;507;p48"/>
          <p:cNvGrpSpPr/>
          <p:nvPr/>
        </p:nvGrpSpPr>
        <p:grpSpPr>
          <a:xfrm>
            <a:off x="1302813" y="1975963"/>
            <a:ext cx="574200" cy="1256725"/>
            <a:chOff x="6213975" y="1005125"/>
            <a:chExt cx="574200" cy="1256725"/>
          </a:xfrm>
        </p:grpSpPr>
        <p:sp>
          <p:nvSpPr>
            <p:cNvPr id="508" name="Google Shape;508;p48"/>
            <p:cNvSpPr/>
            <p:nvPr/>
          </p:nvSpPr>
          <p:spPr>
            <a:xfrm>
              <a:off x="6213975" y="10051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6213975" y="16891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cxnSp>
        <p:nvCxnSpPr>
          <p:cNvPr id="510" name="Google Shape;510;p48"/>
          <p:cNvCxnSpPr>
            <a:stCxn id="508" idx="6"/>
            <a:endCxn id="505" idx="2"/>
          </p:cNvCxnSpPr>
          <p:nvPr/>
        </p:nvCxnSpPr>
        <p:spPr>
          <a:xfrm>
            <a:off x="1877013" y="2262313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1" name="Google Shape;511;p48"/>
          <p:cNvCxnSpPr>
            <a:stCxn id="509" idx="6"/>
            <a:endCxn id="506" idx="2"/>
          </p:cNvCxnSpPr>
          <p:nvPr/>
        </p:nvCxnSpPr>
        <p:spPr>
          <a:xfrm>
            <a:off x="1877013" y="2946338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2" name="Google Shape;512;p48"/>
          <p:cNvCxnSpPr>
            <a:stCxn id="509" idx="7"/>
            <a:endCxn id="505" idx="3"/>
          </p:cNvCxnSpPr>
          <p:nvPr/>
        </p:nvCxnSpPr>
        <p:spPr>
          <a:xfrm rot="10800000" flipH="1">
            <a:off x="1792923" y="2464857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3" name="Google Shape;513;p48"/>
          <p:cNvCxnSpPr>
            <a:stCxn id="508" idx="5"/>
            <a:endCxn id="506" idx="1"/>
          </p:cNvCxnSpPr>
          <p:nvPr/>
        </p:nvCxnSpPr>
        <p:spPr>
          <a:xfrm>
            <a:off x="1792923" y="2464793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" name="Google Shape;514;p48"/>
          <p:cNvSpPr/>
          <p:nvPr/>
        </p:nvSpPr>
        <p:spPr>
          <a:xfrm>
            <a:off x="1898075" y="3630375"/>
            <a:ext cx="5742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C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Exclusion</a:t>
            </a:r>
            <a:endParaRPr/>
          </a:p>
        </p:txBody>
      </p:sp>
      <p:grpSp>
        <p:nvGrpSpPr>
          <p:cNvPr id="520" name="Google Shape;520;p49"/>
          <p:cNvGrpSpPr/>
          <p:nvPr/>
        </p:nvGrpSpPr>
        <p:grpSpPr>
          <a:xfrm>
            <a:off x="2493188" y="1975963"/>
            <a:ext cx="574200" cy="1256725"/>
            <a:chOff x="7023350" y="1157525"/>
            <a:chExt cx="574200" cy="1256725"/>
          </a:xfrm>
        </p:grpSpPr>
        <p:sp>
          <p:nvSpPr>
            <p:cNvPr id="521" name="Google Shape;521;p49"/>
            <p:cNvSpPr/>
            <p:nvPr/>
          </p:nvSpPr>
          <p:spPr>
            <a:xfrm>
              <a:off x="7023350" y="11575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7023350" y="18415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grpSp>
        <p:nvGrpSpPr>
          <p:cNvPr id="523" name="Google Shape;523;p49"/>
          <p:cNvGrpSpPr/>
          <p:nvPr/>
        </p:nvGrpSpPr>
        <p:grpSpPr>
          <a:xfrm>
            <a:off x="1302813" y="1975963"/>
            <a:ext cx="574200" cy="1256725"/>
            <a:chOff x="6213975" y="1005125"/>
            <a:chExt cx="574200" cy="1256725"/>
          </a:xfrm>
        </p:grpSpPr>
        <p:sp>
          <p:nvSpPr>
            <p:cNvPr id="524" name="Google Shape;524;p49"/>
            <p:cNvSpPr/>
            <p:nvPr/>
          </p:nvSpPr>
          <p:spPr>
            <a:xfrm>
              <a:off x="6213975" y="10051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6213975" y="16891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cxnSp>
        <p:nvCxnSpPr>
          <p:cNvPr id="526" name="Google Shape;526;p49"/>
          <p:cNvCxnSpPr>
            <a:stCxn id="524" idx="6"/>
            <a:endCxn id="521" idx="2"/>
          </p:cNvCxnSpPr>
          <p:nvPr/>
        </p:nvCxnSpPr>
        <p:spPr>
          <a:xfrm>
            <a:off x="1877013" y="2262313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49"/>
          <p:cNvCxnSpPr>
            <a:stCxn id="525" idx="6"/>
            <a:endCxn id="522" idx="2"/>
          </p:cNvCxnSpPr>
          <p:nvPr/>
        </p:nvCxnSpPr>
        <p:spPr>
          <a:xfrm>
            <a:off x="1877013" y="2946338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49"/>
          <p:cNvCxnSpPr>
            <a:stCxn id="525" idx="7"/>
            <a:endCxn id="521" idx="3"/>
          </p:cNvCxnSpPr>
          <p:nvPr/>
        </p:nvCxnSpPr>
        <p:spPr>
          <a:xfrm rot="10800000" flipH="1">
            <a:off x="1792923" y="2464857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>
            <a:stCxn id="524" idx="5"/>
            <a:endCxn id="522" idx="1"/>
          </p:cNvCxnSpPr>
          <p:nvPr/>
        </p:nvCxnSpPr>
        <p:spPr>
          <a:xfrm>
            <a:off x="1792923" y="2464793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0" name="Google Shape;530;p49"/>
          <p:cNvSpPr/>
          <p:nvPr/>
        </p:nvSpPr>
        <p:spPr>
          <a:xfrm>
            <a:off x="1898075" y="3630375"/>
            <a:ext cx="5742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C</a:t>
            </a:r>
            <a:endParaRPr/>
          </a:p>
        </p:txBody>
      </p:sp>
      <p:pic>
        <p:nvPicPr>
          <p:cNvPr id="531" name="Google Shape;531;p49"/>
          <p:cNvPicPr preferRelativeResize="0"/>
          <p:nvPr/>
        </p:nvPicPr>
        <p:blipFill rotWithShape="1">
          <a:blip r:embed="rId3">
            <a:alphaModFix/>
          </a:blip>
          <a:srcRect l="4139" r="41894" b="58466"/>
          <a:stretch/>
        </p:blipFill>
        <p:spPr>
          <a:xfrm>
            <a:off x="3821475" y="2107488"/>
            <a:ext cx="4934626" cy="9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Exclusion</a:t>
            </a:r>
            <a:endParaRPr/>
          </a:p>
        </p:txBody>
      </p:sp>
      <p:grpSp>
        <p:nvGrpSpPr>
          <p:cNvPr id="537" name="Google Shape;537;p50"/>
          <p:cNvGrpSpPr/>
          <p:nvPr/>
        </p:nvGrpSpPr>
        <p:grpSpPr>
          <a:xfrm>
            <a:off x="2493188" y="1975963"/>
            <a:ext cx="574200" cy="1256725"/>
            <a:chOff x="7023350" y="1157525"/>
            <a:chExt cx="574200" cy="1256725"/>
          </a:xfrm>
        </p:grpSpPr>
        <p:sp>
          <p:nvSpPr>
            <p:cNvPr id="538" name="Google Shape;538;p50"/>
            <p:cNvSpPr/>
            <p:nvPr/>
          </p:nvSpPr>
          <p:spPr>
            <a:xfrm>
              <a:off x="7023350" y="11575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7023350" y="18415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grpSp>
        <p:nvGrpSpPr>
          <p:cNvPr id="540" name="Google Shape;540;p50"/>
          <p:cNvGrpSpPr/>
          <p:nvPr/>
        </p:nvGrpSpPr>
        <p:grpSpPr>
          <a:xfrm>
            <a:off x="1302813" y="1975963"/>
            <a:ext cx="574200" cy="1256725"/>
            <a:chOff x="6213975" y="1005125"/>
            <a:chExt cx="574200" cy="1256725"/>
          </a:xfrm>
        </p:grpSpPr>
        <p:sp>
          <p:nvSpPr>
            <p:cNvPr id="541" name="Google Shape;541;p50"/>
            <p:cNvSpPr/>
            <p:nvPr/>
          </p:nvSpPr>
          <p:spPr>
            <a:xfrm>
              <a:off x="6213975" y="10051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6213975" y="16891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cxnSp>
        <p:nvCxnSpPr>
          <p:cNvPr id="543" name="Google Shape;543;p50"/>
          <p:cNvCxnSpPr>
            <a:stCxn id="541" idx="6"/>
            <a:endCxn id="538" idx="2"/>
          </p:cNvCxnSpPr>
          <p:nvPr/>
        </p:nvCxnSpPr>
        <p:spPr>
          <a:xfrm>
            <a:off x="1877013" y="2262313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>
            <a:stCxn id="542" idx="6"/>
            <a:endCxn id="539" idx="2"/>
          </p:cNvCxnSpPr>
          <p:nvPr/>
        </p:nvCxnSpPr>
        <p:spPr>
          <a:xfrm>
            <a:off x="1877013" y="2946338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>
            <a:stCxn id="542" idx="7"/>
            <a:endCxn id="538" idx="3"/>
          </p:cNvCxnSpPr>
          <p:nvPr/>
        </p:nvCxnSpPr>
        <p:spPr>
          <a:xfrm rot="10800000" flipH="1">
            <a:off x="1792923" y="2464857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>
            <a:stCxn id="541" idx="5"/>
            <a:endCxn id="539" idx="1"/>
          </p:cNvCxnSpPr>
          <p:nvPr/>
        </p:nvCxnSpPr>
        <p:spPr>
          <a:xfrm>
            <a:off x="1792923" y="2464793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7" name="Google Shape;547;p50"/>
          <p:cNvSpPr/>
          <p:nvPr/>
        </p:nvSpPr>
        <p:spPr>
          <a:xfrm>
            <a:off x="1898075" y="3630375"/>
            <a:ext cx="5742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C</a:t>
            </a:r>
            <a:endParaRPr/>
          </a:p>
        </p:txBody>
      </p:sp>
      <p:pic>
        <p:nvPicPr>
          <p:cNvPr id="548" name="Google Shape;548;p50"/>
          <p:cNvPicPr preferRelativeResize="0"/>
          <p:nvPr/>
        </p:nvPicPr>
        <p:blipFill rotWithShape="1">
          <a:blip r:embed="rId3">
            <a:alphaModFix/>
          </a:blip>
          <a:srcRect l="4139" r="41894" b="58466"/>
          <a:stretch/>
        </p:blipFill>
        <p:spPr>
          <a:xfrm>
            <a:off x="3821475" y="2107488"/>
            <a:ext cx="4934626" cy="9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0"/>
          <p:cNvSpPr/>
          <p:nvPr/>
        </p:nvSpPr>
        <p:spPr>
          <a:xfrm>
            <a:off x="3859350" y="2259300"/>
            <a:ext cx="1923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0"/>
          <p:cNvSpPr/>
          <p:nvPr/>
        </p:nvSpPr>
        <p:spPr>
          <a:xfrm>
            <a:off x="4051650" y="2259300"/>
            <a:ext cx="1923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0"/>
          <p:cNvSpPr/>
          <p:nvPr/>
        </p:nvSpPr>
        <p:spPr>
          <a:xfrm>
            <a:off x="4263750" y="2259300"/>
            <a:ext cx="1923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0"/>
          <p:cNvSpPr/>
          <p:nvPr/>
        </p:nvSpPr>
        <p:spPr>
          <a:xfrm>
            <a:off x="4475850" y="2259300"/>
            <a:ext cx="1923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0"/>
          <p:cNvSpPr/>
          <p:nvPr/>
        </p:nvSpPr>
        <p:spPr>
          <a:xfrm>
            <a:off x="4668150" y="2259300"/>
            <a:ext cx="1923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0"/>
          <p:cNvSpPr txBox="1"/>
          <p:nvPr/>
        </p:nvSpPr>
        <p:spPr>
          <a:xfrm>
            <a:off x="3821475" y="2946350"/>
            <a:ext cx="22731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 2  3  4  5 ….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Exclusion</a:t>
            </a:r>
            <a:endParaRPr/>
          </a:p>
        </p:txBody>
      </p:sp>
      <p:grpSp>
        <p:nvGrpSpPr>
          <p:cNvPr id="560" name="Google Shape;560;p51"/>
          <p:cNvGrpSpPr/>
          <p:nvPr/>
        </p:nvGrpSpPr>
        <p:grpSpPr>
          <a:xfrm>
            <a:off x="2493188" y="1975963"/>
            <a:ext cx="574200" cy="1256725"/>
            <a:chOff x="7023350" y="1157525"/>
            <a:chExt cx="574200" cy="1256725"/>
          </a:xfrm>
        </p:grpSpPr>
        <p:sp>
          <p:nvSpPr>
            <p:cNvPr id="561" name="Google Shape;561;p51"/>
            <p:cNvSpPr/>
            <p:nvPr/>
          </p:nvSpPr>
          <p:spPr>
            <a:xfrm>
              <a:off x="7023350" y="11575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7023350" y="18415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grpSp>
        <p:nvGrpSpPr>
          <p:cNvPr id="563" name="Google Shape;563;p51"/>
          <p:cNvGrpSpPr/>
          <p:nvPr/>
        </p:nvGrpSpPr>
        <p:grpSpPr>
          <a:xfrm>
            <a:off x="1302813" y="1975963"/>
            <a:ext cx="574200" cy="1256725"/>
            <a:chOff x="6213975" y="1005125"/>
            <a:chExt cx="574200" cy="1256725"/>
          </a:xfrm>
        </p:grpSpPr>
        <p:sp>
          <p:nvSpPr>
            <p:cNvPr id="564" name="Google Shape;564;p51"/>
            <p:cNvSpPr/>
            <p:nvPr/>
          </p:nvSpPr>
          <p:spPr>
            <a:xfrm>
              <a:off x="6213975" y="10051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6213975" y="16891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cxnSp>
        <p:nvCxnSpPr>
          <p:cNvPr id="566" name="Google Shape;566;p51"/>
          <p:cNvCxnSpPr>
            <a:stCxn id="564" idx="6"/>
            <a:endCxn id="561" idx="2"/>
          </p:cNvCxnSpPr>
          <p:nvPr/>
        </p:nvCxnSpPr>
        <p:spPr>
          <a:xfrm>
            <a:off x="1877013" y="2262313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51"/>
          <p:cNvCxnSpPr>
            <a:stCxn id="565" idx="6"/>
            <a:endCxn id="562" idx="2"/>
          </p:cNvCxnSpPr>
          <p:nvPr/>
        </p:nvCxnSpPr>
        <p:spPr>
          <a:xfrm>
            <a:off x="1877013" y="2946338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51"/>
          <p:cNvCxnSpPr>
            <a:stCxn id="565" idx="7"/>
            <a:endCxn id="561" idx="3"/>
          </p:cNvCxnSpPr>
          <p:nvPr/>
        </p:nvCxnSpPr>
        <p:spPr>
          <a:xfrm rot="10800000" flipH="1">
            <a:off x="1792923" y="2464857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51"/>
          <p:cNvCxnSpPr>
            <a:stCxn id="564" idx="5"/>
            <a:endCxn id="562" idx="1"/>
          </p:cNvCxnSpPr>
          <p:nvPr/>
        </p:nvCxnSpPr>
        <p:spPr>
          <a:xfrm>
            <a:off x="1792923" y="2464793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0" name="Google Shape;570;p51"/>
          <p:cNvSpPr/>
          <p:nvPr/>
        </p:nvSpPr>
        <p:spPr>
          <a:xfrm>
            <a:off x="1898075" y="3630375"/>
            <a:ext cx="5742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C</a:t>
            </a:r>
            <a:endParaRPr/>
          </a:p>
        </p:txBody>
      </p:sp>
      <p:pic>
        <p:nvPicPr>
          <p:cNvPr id="571" name="Google Shape;571;p51"/>
          <p:cNvPicPr preferRelativeResize="0"/>
          <p:nvPr/>
        </p:nvPicPr>
        <p:blipFill rotWithShape="1">
          <a:blip r:embed="rId3">
            <a:alphaModFix/>
          </a:blip>
          <a:srcRect l="4139" r="41894" b="58466"/>
          <a:stretch/>
        </p:blipFill>
        <p:spPr>
          <a:xfrm>
            <a:off x="3821475" y="2107488"/>
            <a:ext cx="4934626" cy="9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1"/>
          <p:cNvSpPr/>
          <p:nvPr/>
        </p:nvSpPr>
        <p:spPr>
          <a:xfrm>
            <a:off x="3859350" y="2259300"/>
            <a:ext cx="4119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1"/>
          <p:cNvSpPr/>
          <p:nvPr/>
        </p:nvSpPr>
        <p:spPr>
          <a:xfrm>
            <a:off x="4288200" y="2259300"/>
            <a:ext cx="3780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1"/>
          <p:cNvSpPr/>
          <p:nvPr/>
        </p:nvSpPr>
        <p:spPr>
          <a:xfrm>
            <a:off x="4683150" y="2259300"/>
            <a:ext cx="3780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51"/>
          <p:cNvSpPr/>
          <p:nvPr/>
        </p:nvSpPr>
        <p:spPr>
          <a:xfrm>
            <a:off x="5078100" y="2259300"/>
            <a:ext cx="4119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1"/>
          <p:cNvSpPr txBox="1"/>
          <p:nvPr/>
        </p:nvSpPr>
        <p:spPr>
          <a:xfrm>
            <a:off x="3821475" y="2946350"/>
            <a:ext cx="30732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1      2      3      4      5    ….</a:t>
            </a:r>
            <a:endParaRPr/>
          </a:p>
        </p:txBody>
      </p:sp>
      <p:sp>
        <p:nvSpPr>
          <p:cNvPr id="577" name="Google Shape;577;p51"/>
          <p:cNvSpPr/>
          <p:nvPr/>
        </p:nvSpPr>
        <p:spPr>
          <a:xfrm>
            <a:off x="5506950" y="2259300"/>
            <a:ext cx="3780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Axioms of Integrated Information Theory (IIT)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525" y="1153200"/>
            <a:ext cx="5848950" cy="37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889375" y="4734600"/>
            <a:ext cx="1254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Tononi, 2015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Exclusion</a:t>
            </a:r>
            <a:endParaRPr/>
          </a:p>
        </p:txBody>
      </p:sp>
      <p:grpSp>
        <p:nvGrpSpPr>
          <p:cNvPr id="583" name="Google Shape;583;p52"/>
          <p:cNvGrpSpPr/>
          <p:nvPr/>
        </p:nvGrpSpPr>
        <p:grpSpPr>
          <a:xfrm>
            <a:off x="2493188" y="1975963"/>
            <a:ext cx="574200" cy="1256725"/>
            <a:chOff x="7023350" y="1157525"/>
            <a:chExt cx="574200" cy="1256725"/>
          </a:xfrm>
        </p:grpSpPr>
        <p:sp>
          <p:nvSpPr>
            <p:cNvPr id="584" name="Google Shape;584;p52"/>
            <p:cNvSpPr/>
            <p:nvPr/>
          </p:nvSpPr>
          <p:spPr>
            <a:xfrm>
              <a:off x="7023350" y="11575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7023350" y="18415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grpSp>
        <p:nvGrpSpPr>
          <p:cNvPr id="586" name="Google Shape;586;p52"/>
          <p:cNvGrpSpPr/>
          <p:nvPr/>
        </p:nvGrpSpPr>
        <p:grpSpPr>
          <a:xfrm>
            <a:off x="1302813" y="1975963"/>
            <a:ext cx="574200" cy="1256725"/>
            <a:chOff x="6213975" y="1005125"/>
            <a:chExt cx="574200" cy="1256725"/>
          </a:xfrm>
        </p:grpSpPr>
        <p:sp>
          <p:nvSpPr>
            <p:cNvPr id="587" name="Google Shape;587;p52"/>
            <p:cNvSpPr/>
            <p:nvPr/>
          </p:nvSpPr>
          <p:spPr>
            <a:xfrm>
              <a:off x="6213975" y="1005125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A</a:t>
              </a:r>
              <a:endParaRPr/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6213975" y="1689150"/>
              <a:ext cx="574200" cy="572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B</a:t>
              </a:r>
              <a:endParaRPr/>
            </a:p>
          </p:txBody>
        </p:sp>
      </p:grpSp>
      <p:cxnSp>
        <p:nvCxnSpPr>
          <p:cNvPr id="589" name="Google Shape;589;p52"/>
          <p:cNvCxnSpPr>
            <a:stCxn id="587" idx="6"/>
            <a:endCxn id="584" idx="2"/>
          </p:cNvCxnSpPr>
          <p:nvPr/>
        </p:nvCxnSpPr>
        <p:spPr>
          <a:xfrm>
            <a:off x="1877013" y="2262313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>
            <a:stCxn id="588" idx="6"/>
            <a:endCxn id="585" idx="2"/>
          </p:cNvCxnSpPr>
          <p:nvPr/>
        </p:nvCxnSpPr>
        <p:spPr>
          <a:xfrm>
            <a:off x="1877013" y="2946338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>
            <a:stCxn id="588" idx="7"/>
            <a:endCxn id="584" idx="3"/>
          </p:cNvCxnSpPr>
          <p:nvPr/>
        </p:nvCxnSpPr>
        <p:spPr>
          <a:xfrm rot="10800000" flipH="1">
            <a:off x="1792923" y="2464857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>
            <a:stCxn id="587" idx="5"/>
            <a:endCxn id="585" idx="1"/>
          </p:cNvCxnSpPr>
          <p:nvPr/>
        </p:nvCxnSpPr>
        <p:spPr>
          <a:xfrm>
            <a:off x="1792923" y="2464793"/>
            <a:ext cx="7845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52"/>
          <p:cNvSpPr/>
          <p:nvPr/>
        </p:nvSpPr>
        <p:spPr>
          <a:xfrm>
            <a:off x="1898075" y="3630375"/>
            <a:ext cx="5742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C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 rotWithShape="1">
          <a:blip r:embed="rId3">
            <a:alphaModFix/>
          </a:blip>
          <a:srcRect l="4139" r="41894" b="58466"/>
          <a:stretch/>
        </p:blipFill>
        <p:spPr>
          <a:xfrm>
            <a:off x="3821475" y="2107488"/>
            <a:ext cx="4934626" cy="9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/>
          <p:nvPr/>
        </p:nvSpPr>
        <p:spPr>
          <a:xfrm>
            <a:off x="3859350" y="2259300"/>
            <a:ext cx="6162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3821475" y="2946350"/>
            <a:ext cx="40278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1           2          3          4          5    ….</a:t>
            </a:r>
            <a:endParaRPr/>
          </a:p>
        </p:txBody>
      </p:sp>
      <p:sp>
        <p:nvSpPr>
          <p:cNvPr id="597" name="Google Shape;597;p52"/>
          <p:cNvSpPr/>
          <p:nvPr/>
        </p:nvSpPr>
        <p:spPr>
          <a:xfrm>
            <a:off x="4475550" y="2259300"/>
            <a:ext cx="5742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2"/>
          <p:cNvSpPr/>
          <p:nvPr/>
        </p:nvSpPr>
        <p:spPr>
          <a:xfrm>
            <a:off x="5070975" y="2259300"/>
            <a:ext cx="6162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2"/>
          <p:cNvSpPr/>
          <p:nvPr/>
        </p:nvSpPr>
        <p:spPr>
          <a:xfrm>
            <a:off x="5708400" y="2259300"/>
            <a:ext cx="6162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2"/>
          <p:cNvSpPr/>
          <p:nvPr/>
        </p:nvSpPr>
        <p:spPr>
          <a:xfrm>
            <a:off x="6252225" y="2259300"/>
            <a:ext cx="616200" cy="7485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52"/>
          <p:cNvSpPr txBox="1"/>
          <p:nvPr/>
        </p:nvSpPr>
        <p:spPr>
          <a:xfrm>
            <a:off x="5049750" y="4030025"/>
            <a:ext cx="2428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where Φ is maximal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Composition</a:t>
            </a:r>
            <a:endParaRPr/>
          </a:p>
        </p:txBody>
      </p:sp>
      <p:pic>
        <p:nvPicPr>
          <p:cNvPr id="607" name="Google Shape;607;p53"/>
          <p:cNvPicPr preferRelativeResize="0"/>
          <p:nvPr/>
        </p:nvPicPr>
        <p:blipFill rotWithShape="1">
          <a:blip r:embed="rId3">
            <a:alphaModFix/>
          </a:blip>
          <a:srcRect l="15870" t="22507" r="45504" b="48812"/>
          <a:stretch/>
        </p:blipFill>
        <p:spPr>
          <a:xfrm>
            <a:off x="2008199" y="2895720"/>
            <a:ext cx="1485001" cy="1176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53"/>
          <p:cNvGrpSpPr/>
          <p:nvPr/>
        </p:nvGrpSpPr>
        <p:grpSpPr>
          <a:xfrm>
            <a:off x="5667746" y="2812467"/>
            <a:ext cx="1200883" cy="1342862"/>
            <a:chOff x="5583100" y="1729713"/>
            <a:chExt cx="1330176" cy="1684051"/>
          </a:xfrm>
        </p:grpSpPr>
        <p:pic>
          <p:nvPicPr>
            <p:cNvPr id="609" name="Google Shape;609;p53"/>
            <p:cNvPicPr preferRelativeResize="0"/>
            <p:nvPr/>
          </p:nvPicPr>
          <p:blipFill rotWithShape="1">
            <a:blip r:embed="rId3">
              <a:alphaModFix/>
            </a:blip>
            <a:srcRect l="21693" t="60575" r="47070" b="10491"/>
            <a:stretch/>
          </p:blipFill>
          <p:spPr>
            <a:xfrm>
              <a:off x="5583100" y="1925563"/>
              <a:ext cx="1330176" cy="1488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" name="Google Shape;610;p53"/>
            <p:cNvSpPr/>
            <p:nvPr/>
          </p:nvSpPr>
          <p:spPr>
            <a:xfrm>
              <a:off x="6240075" y="1729713"/>
              <a:ext cx="222000" cy="74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5757075" y="3037375"/>
              <a:ext cx="222000" cy="31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53"/>
          <p:cNvSpPr txBox="1"/>
          <p:nvPr/>
        </p:nvSpPr>
        <p:spPr>
          <a:xfrm>
            <a:off x="4265500" y="2571750"/>
            <a:ext cx="3690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Φ</a:t>
            </a:r>
            <a:endParaRPr/>
          </a:p>
        </p:txBody>
      </p:sp>
      <p:sp>
        <p:nvSpPr>
          <p:cNvPr id="613" name="Google Shape;613;p53"/>
          <p:cNvSpPr txBox="1"/>
          <p:nvPr/>
        </p:nvSpPr>
        <p:spPr>
          <a:xfrm>
            <a:off x="1412625" y="4435975"/>
            <a:ext cx="12009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 system</a:t>
            </a:r>
            <a:endParaRPr/>
          </a:p>
        </p:txBody>
      </p:sp>
      <p:sp>
        <p:nvSpPr>
          <p:cNvPr id="614" name="Google Shape;614;p53"/>
          <p:cNvSpPr txBox="1"/>
          <p:nvPr/>
        </p:nvSpPr>
        <p:spPr>
          <a:xfrm>
            <a:off x="6714750" y="4579575"/>
            <a:ext cx="133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system</a:t>
            </a:r>
            <a:endParaRPr/>
          </a:p>
        </p:txBody>
      </p:sp>
      <p:grpSp>
        <p:nvGrpSpPr>
          <p:cNvPr id="615" name="Google Shape;615;p53"/>
          <p:cNvGrpSpPr/>
          <p:nvPr/>
        </p:nvGrpSpPr>
        <p:grpSpPr>
          <a:xfrm>
            <a:off x="7239694" y="2812466"/>
            <a:ext cx="1200883" cy="1342862"/>
            <a:chOff x="5583100" y="1729713"/>
            <a:chExt cx="1330176" cy="1684051"/>
          </a:xfrm>
        </p:grpSpPr>
        <p:pic>
          <p:nvPicPr>
            <p:cNvPr id="616" name="Google Shape;616;p53"/>
            <p:cNvPicPr preferRelativeResize="0"/>
            <p:nvPr/>
          </p:nvPicPr>
          <p:blipFill rotWithShape="1">
            <a:blip r:embed="rId3">
              <a:alphaModFix/>
            </a:blip>
            <a:srcRect l="21693" t="60575" r="47070" b="10491"/>
            <a:stretch/>
          </p:blipFill>
          <p:spPr>
            <a:xfrm>
              <a:off x="5583100" y="1925563"/>
              <a:ext cx="1330176" cy="1488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53"/>
            <p:cNvSpPr/>
            <p:nvPr/>
          </p:nvSpPr>
          <p:spPr>
            <a:xfrm>
              <a:off x="6240075" y="1729713"/>
              <a:ext cx="222000" cy="74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5757075" y="3037375"/>
              <a:ext cx="222000" cy="31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53"/>
          <p:cNvGrpSpPr/>
          <p:nvPr/>
        </p:nvGrpSpPr>
        <p:grpSpPr>
          <a:xfrm>
            <a:off x="6440928" y="1368238"/>
            <a:ext cx="1200883" cy="1342862"/>
            <a:chOff x="5583100" y="1729713"/>
            <a:chExt cx="1330176" cy="1684051"/>
          </a:xfrm>
        </p:grpSpPr>
        <p:pic>
          <p:nvPicPr>
            <p:cNvPr id="620" name="Google Shape;620;p53"/>
            <p:cNvPicPr preferRelativeResize="0"/>
            <p:nvPr/>
          </p:nvPicPr>
          <p:blipFill rotWithShape="1">
            <a:blip r:embed="rId3">
              <a:alphaModFix/>
            </a:blip>
            <a:srcRect l="21693" t="60575" r="47070" b="10491"/>
            <a:stretch/>
          </p:blipFill>
          <p:spPr>
            <a:xfrm>
              <a:off x="5583100" y="1925563"/>
              <a:ext cx="1330176" cy="1488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53"/>
            <p:cNvSpPr/>
            <p:nvPr/>
          </p:nvSpPr>
          <p:spPr>
            <a:xfrm>
              <a:off x="6240075" y="1729713"/>
              <a:ext cx="222000" cy="74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3"/>
            <p:cNvSpPr/>
            <p:nvPr/>
          </p:nvSpPr>
          <p:spPr>
            <a:xfrm>
              <a:off x="5757075" y="3037375"/>
              <a:ext cx="222000" cy="31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3" name="Google Shape;623;p53"/>
          <p:cNvPicPr preferRelativeResize="0"/>
          <p:nvPr/>
        </p:nvPicPr>
        <p:blipFill rotWithShape="1">
          <a:blip r:embed="rId3">
            <a:alphaModFix/>
          </a:blip>
          <a:srcRect l="15870" t="22507" r="45504" b="48812"/>
          <a:stretch/>
        </p:blipFill>
        <p:spPr>
          <a:xfrm>
            <a:off x="576224" y="2895720"/>
            <a:ext cx="1485001" cy="117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 rotWithShape="1">
          <a:blip r:embed="rId3">
            <a:alphaModFix/>
          </a:blip>
          <a:srcRect l="15870" t="22507" r="45504" b="48812"/>
          <a:stretch/>
        </p:blipFill>
        <p:spPr>
          <a:xfrm>
            <a:off x="1074749" y="1584845"/>
            <a:ext cx="1485001" cy="1176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53"/>
          <p:cNvCxnSpPr>
            <a:endCxn id="612" idx="1"/>
          </p:cNvCxnSpPr>
          <p:nvPr/>
        </p:nvCxnSpPr>
        <p:spPr>
          <a:xfrm>
            <a:off x="2898100" y="2711100"/>
            <a:ext cx="1367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53"/>
          <p:cNvCxnSpPr/>
          <p:nvPr/>
        </p:nvCxnSpPr>
        <p:spPr>
          <a:xfrm>
            <a:off x="4634350" y="2716500"/>
            <a:ext cx="1367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33" name="Google Shape;6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3980"/>
            <a:ext cx="9144000" cy="237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639" name="Google Shape;639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IIT axioms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Information - contribution of a part/mechanism to the system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Integration - is the the contribution reducible?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Existence - a part exists for the system if its contribution is irreducible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Composition - find contribution of every possible part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Exclusion - find contribution at each spatial and temporal scale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Composition with greatest Φ at some spatiotemporal scale </a:t>
            </a:r>
            <a:r>
              <a:rPr lang="en-GB" b="1"/>
              <a:t>is</a:t>
            </a:r>
            <a:r>
              <a:rPr lang="en-GB"/>
              <a:t> the conscious experience of the system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Intrinsic existence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l="3835" t="9804" r="70300" b="51701"/>
          <a:stretch/>
        </p:blipFill>
        <p:spPr>
          <a:xfrm>
            <a:off x="728400" y="1551475"/>
            <a:ext cx="2937150" cy="280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7"/>
          <p:cNvGrpSpPr/>
          <p:nvPr/>
        </p:nvGrpSpPr>
        <p:grpSpPr>
          <a:xfrm>
            <a:off x="4648200" y="2042913"/>
            <a:ext cx="3920500" cy="1520400"/>
            <a:chOff x="4667000" y="1246325"/>
            <a:chExt cx="3920500" cy="1520400"/>
          </a:xfrm>
        </p:grpSpPr>
        <p:cxnSp>
          <p:nvCxnSpPr>
            <p:cNvPr id="82" name="Google Shape;82;p17"/>
            <p:cNvCxnSpPr>
              <a:stCxn id="83" idx="0"/>
              <a:endCxn id="84" idx="0"/>
            </p:cNvCxnSpPr>
            <p:nvPr/>
          </p:nvCxnSpPr>
          <p:spPr>
            <a:xfrm rot="-5400000" flipH="1">
              <a:off x="6626900" y="666425"/>
              <a:ext cx="600" cy="2305200"/>
            </a:xfrm>
            <a:prstGeom prst="bentConnector3">
              <a:avLst>
                <a:gd name="adj1" fmla="val -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5" name="Google Shape;85;p17"/>
            <p:cNvCxnSpPr>
              <a:stCxn id="84" idx="2"/>
              <a:endCxn id="83" idx="2"/>
            </p:cNvCxnSpPr>
            <p:nvPr/>
          </p:nvCxnSpPr>
          <p:spPr>
            <a:xfrm rot="5400000">
              <a:off x="6627000" y="1189625"/>
              <a:ext cx="600" cy="2305200"/>
            </a:xfrm>
            <a:prstGeom prst="bent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6" name="Google Shape;86;p17"/>
            <p:cNvSpPr txBox="1"/>
            <p:nvPr/>
          </p:nvSpPr>
          <p:spPr>
            <a:xfrm>
              <a:off x="6384400" y="1246325"/>
              <a:ext cx="10455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effect</a:t>
              </a:r>
              <a:endParaRPr/>
            </a:p>
          </p:txBody>
        </p:sp>
        <p:sp>
          <p:nvSpPr>
            <p:cNvPr id="87" name="Google Shape;87;p17"/>
            <p:cNvSpPr txBox="1"/>
            <p:nvPr/>
          </p:nvSpPr>
          <p:spPr>
            <a:xfrm>
              <a:off x="6460600" y="2528525"/>
              <a:ext cx="10455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effect</a:t>
              </a: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4667000" y="1818725"/>
              <a:ext cx="1615200" cy="52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Object</a:t>
              </a: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6972300" y="1818725"/>
              <a:ext cx="1615200" cy="52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Observer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Intrinsic existence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l="3835" t="9804" r="70300" b="51701"/>
          <a:stretch/>
        </p:blipFill>
        <p:spPr>
          <a:xfrm>
            <a:off x="728400" y="1551475"/>
            <a:ext cx="2937150" cy="280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8"/>
          <p:cNvGrpSpPr/>
          <p:nvPr/>
        </p:nvGrpSpPr>
        <p:grpSpPr>
          <a:xfrm>
            <a:off x="4648200" y="2042913"/>
            <a:ext cx="3920500" cy="1520400"/>
            <a:chOff x="4667000" y="1246325"/>
            <a:chExt cx="3920500" cy="1520400"/>
          </a:xfrm>
        </p:grpSpPr>
        <p:cxnSp>
          <p:nvCxnSpPr>
            <p:cNvPr id="95" name="Google Shape;95;p18"/>
            <p:cNvCxnSpPr>
              <a:stCxn id="96" idx="0"/>
              <a:endCxn id="97" idx="0"/>
            </p:cNvCxnSpPr>
            <p:nvPr/>
          </p:nvCxnSpPr>
          <p:spPr>
            <a:xfrm rot="-5400000" flipH="1">
              <a:off x="6626900" y="666425"/>
              <a:ext cx="600" cy="2305200"/>
            </a:xfrm>
            <a:prstGeom prst="bentConnector3">
              <a:avLst>
                <a:gd name="adj1" fmla="val -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8" name="Google Shape;98;p18"/>
            <p:cNvCxnSpPr>
              <a:stCxn id="97" idx="2"/>
              <a:endCxn id="96" idx="2"/>
            </p:cNvCxnSpPr>
            <p:nvPr/>
          </p:nvCxnSpPr>
          <p:spPr>
            <a:xfrm rot="5400000">
              <a:off x="6627000" y="1189625"/>
              <a:ext cx="600" cy="2305200"/>
            </a:xfrm>
            <a:prstGeom prst="bent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9" name="Google Shape;99;p18"/>
            <p:cNvSpPr txBox="1"/>
            <p:nvPr/>
          </p:nvSpPr>
          <p:spPr>
            <a:xfrm>
              <a:off x="6384400" y="1246325"/>
              <a:ext cx="10455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effect</a:t>
              </a:r>
              <a:endParaRPr/>
            </a:p>
          </p:txBody>
        </p:sp>
        <p:sp>
          <p:nvSpPr>
            <p:cNvPr id="100" name="Google Shape;100;p18"/>
            <p:cNvSpPr txBox="1"/>
            <p:nvPr/>
          </p:nvSpPr>
          <p:spPr>
            <a:xfrm>
              <a:off x="6460600" y="2528525"/>
              <a:ext cx="10455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effect</a:t>
              </a: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4667000" y="1818725"/>
              <a:ext cx="1615200" cy="52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Observer</a:t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972300" y="1818725"/>
              <a:ext cx="1615200" cy="52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Observer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Composition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l="36544" t="9804" r="39356" b="51701"/>
          <a:stretch/>
        </p:blipFill>
        <p:spPr>
          <a:xfrm>
            <a:off x="3203612" y="1473300"/>
            <a:ext cx="2736776" cy="28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Composition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5989850" y="4721825"/>
            <a:ext cx="31101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Haun et al., 2017 eNeuro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990" y="1181125"/>
            <a:ext cx="5258024" cy="337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l="66855" t="9804" r="1545" b="51701"/>
          <a:stretch/>
        </p:blipFill>
        <p:spPr>
          <a:xfrm>
            <a:off x="2777762" y="1486325"/>
            <a:ext cx="3588474" cy="28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1073</Words>
  <Application>Microsoft Office PowerPoint</Application>
  <PresentationFormat>On-screen Show (16:9)</PresentationFormat>
  <Paragraphs>281</Paragraphs>
  <Slides>43</Slides>
  <Notes>43</Notes>
  <HiddenSlides>13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Arial</vt:lpstr>
      <vt:lpstr>Simple Light</vt:lpstr>
      <vt:lpstr>Measuring integrated information in the fly brain</vt:lpstr>
      <vt:lpstr>Overview</vt:lpstr>
      <vt:lpstr>Integrated information theory</vt:lpstr>
      <vt:lpstr>Axioms of Integrated Information Theory (IIT)</vt:lpstr>
      <vt:lpstr>Intrinsic existence</vt:lpstr>
      <vt:lpstr>Intrinsic existence</vt:lpstr>
      <vt:lpstr>Composition</vt:lpstr>
      <vt:lpstr>Composition</vt:lpstr>
      <vt:lpstr>Information</vt:lpstr>
      <vt:lpstr>Information</vt:lpstr>
      <vt:lpstr>Information</vt:lpstr>
      <vt:lpstr>Information</vt:lpstr>
      <vt:lpstr>Integration</vt:lpstr>
      <vt:lpstr>Integrated information</vt:lpstr>
      <vt:lpstr>Integrated Information</vt:lpstr>
      <vt:lpstr>Composition</vt:lpstr>
      <vt:lpstr>Composition</vt:lpstr>
      <vt:lpstr>Integrated information Φ</vt:lpstr>
      <vt:lpstr>Exclusion</vt:lpstr>
      <vt:lpstr>Integrated information</vt:lpstr>
      <vt:lpstr>Integrated information</vt:lpstr>
      <vt:lpstr>Structure of integrated information in flies</vt:lpstr>
      <vt:lpstr>Information</vt:lpstr>
      <vt:lpstr>Information</vt:lpstr>
      <vt:lpstr>Integrated information</vt:lpstr>
      <vt:lpstr>4 channel composition</vt:lpstr>
      <vt:lpstr>4 channel composition</vt:lpstr>
      <vt:lpstr>4 channel composition</vt:lpstr>
      <vt:lpstr>Awake vs anaesthetised</vt:lpstr>
      <vt:lpstr>Awake vs anaesthetised</vt:lpstr>
      <vt:lpstr>Awake vs anaesthetised</vt:lpstr>
      <vt:lpstr>Summary</vt:lpstr>
      <vt:lpstr>Φ values for 1 fly</vt:lpstr>
      <vt:lpstr>Φ values across N=13 flies</vt:lpstr>
      <vt:lpstr>Φ values across N=13 flies</vt:lpstr>
      <vt:lpstr>Exclusion</vt:lpstr>
      <vt:lpstr>Exclusion</vt:lpstr>
      <vt:lpstr>Exclusion</vt:lpstr>
      <vt:lpstr>Exclusion</vt:lpstr>
      <vt:lpstr>Exclusion</vt:lpstr>
      <vt:lpstr>Composition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integrated information in the fly brain</dc:title>
  <cp:lastModifiedBy>Angus Leung</cp:lastModifiedBy>
  <cp:revision>2</cp:revision>
  <dcterms:modified xsi:type="dcterms:W3CDTF">2018-09-11T15:46:58Z</dcterms:modified>
</cp:coreProperties>
</file>